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gif" ContentType="image/gif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5" r:id="rId1"/>
  </p:sldMasterIdLst>
  <p:notesMasterIdLst>
    <p:notesMasterId r:id="rId35"/>
  </p:notesMasterIdLst>
  <p:sldIdLst>
    <p:sldId id="256" r:id="rId2"/>
    <p:sldId id="257" r:id="rId3"/>
    <p:sldId id="259" r:id="rId4"/>
    <p:sldId id="260" r:id="rId5"/>
    <p:sldId id="262" r:id="rId6"/>
    <p:sldId id="261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2" r:id="rId26"/>
    <p:sldId id="281" r:id="rId27"/>
    <p:sldId id="283" r:id="rId28"/>
    <p:sldId id="284" r:id="rId29"/>
    <p:sldId id="285" r:id="rId30"/>
    <p:sldId id="286" r:id="rId31"/>
    <p:sldId id="288" r:id="rId32"/>
    <p:sldId id="287" r:id="rId33"/>
    <p:sldId id="289" r:id="rId34"/>
  </p:sldIdLst>
  <p:sldSz cx="9144000" cy="5715000" type="screen16x1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F468A"/>
    <a:srgbClr val="3C58AD"/>
    <a:srgbClr val="D5570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706" autoAdjust="0"/>
    <p:restoredTop sz="95309"/>
  </p:normalViewPr>
  <p:slideViewPr>
    <p:cSldViewPr snapToGrid="0">
      <p:cViewPr>
        <p:scale>
          <a:sx n="127" d="100"/>
          <a:sy n="127" d="100"/>
        </p:scale>
        <p:origin x="616" y="9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notesMaster" Target="notesMasters/notesMaster1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viewProps" Target="viewProps.xml"/><Relationship Id="rId38" Type="http://schemas.openxmlformats.org/officeDocument/2006/relationships/theme" Target="theme/theme1.xml"/><Relationship Id="rId3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A9829A-C801-414B-9062-70F3EA61D97A}" type="datetimeFigureOut">
              <a:rPr lang="en-US" smtClean="0"/>
              <a:t>8/21/17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CA99D1-313B-447B-B1F7-051EC4AE5B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877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CA99D1-313B-447B-B1F7-051EC4AE5B8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7901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IoT</a:t>
            </a:r>
            <a:r>
              <a:rPr lang="en-US" dirty="0" smtClean="0"/>
              <a:t> company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CA99D1-313B-447B-B1F7-051EC4AE5B8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6976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CA99D1-313B-447B-B1F7-051EC4AE5B8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361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935302"/>
            <a:ext cx="6858000" cy="19896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001698"/>
            <a:ext cx="6858000" cy="137980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2E4FDA-8C07-E343-A4F2-8BE5E9853FD6}" type="datetime1">
              <a:rPr lang="en-US" smtClean="0"/>
              <a:t>8/21/17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50A616-A108-6D49-882E-751466198F65}" type="datetime1">
              <a:rPr lang="en-US" smtClean="0"/>
              <a:t>8/21/17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/>
              <a:t>CS6501- </a:t>
            </a:r>
            <a:r>
              <a:rPr lang="en-US" dirty="0" err="1" smtClean="0"/>
              <a:t>IoT</a:t>
            </a:r>
            <a:r>
              <a:rPr lang="en-US" dirty="0" smtClean="0"/>
              <a:t> Sensors and Systems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04271"/>
            <a:ext cx="1971675" cy="484319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04271"/>
            <a:ext cx="5800725" cy="484319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47E8D-99E5-9B4A-A3F6-9256A97229C9}" type="datetime1">
              <a:rPr lang="en-US" smtClean="0"/>
              <a:t>8/21/17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/>
              <a:t>CS6501- </a:t>
            </a:r>
            <a:r>
              <a:rPr lang="en-US" dirty="0" err="1" smtClean="0"/>
              <a:t>IoT</a:t>
            </a:r>
            <a:r>
              <a:rPr lang="en-US" dirty="0" smtClean="0"/>
              <a:t> Sensors and Systems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92097"/>
            <a:ext cx="6858000" cy="1803653"/>
          </a:xfrm>
        </p:spPr>
        <p:txBody>
          <a:bodyPr anchor="ctr"/>
          <a:lstStyle>
            <a:lvl1pPr algn="ctr">
              <a:defRPr sz="375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001698"/>
            <a:ext cx="6858000" cy="1379802"/>
          </a:xfrm>
        </p:spPr>
        <p:txBody>
          <a:bodyPr/>
          <a:lstStyle>
            <a:lvl1pPr marL="0" indent="0" algn="ctr">
              <a:buNone/>
              <a:defRPr sz="1500"/>
            </a:lvl1pPr>
            <a:lvl2pPr marL="285739" indent="0" algn="ctr">
              <a:buNone/>
              <a:defRPr sz="1250"/>
            </a:lvl2pPr>
            <a:lvl3pPr marL="571477" indent="0" algn="ctr">
              <a:buNone/>
              <a:defRPr sz="1125"/>
            </a:lvl3pPr>
            <a:lvl4pPr marL="857216" indent="0" algn="ctr">
              <a:buNone/>
              <a:defRPr sz="1000"/>
            </a:lvl4pPr>
            <a:lvl5pPr marL="1142954" indent="0" algn="ctr">
              <a:buNone/>
              <a:defRPr sz="1000"/>
            </a:lvl5pPr>
            <a:lvl6pPr marL="1428693" indent="0" algn="ctr">
              <a:buNone/>
              <a:defRPr sz="1000"/>
            </a:lvl6pPr>
            <a:lvl7pPr marL="1714431" indent="0" algn="ctr">
              <a:buNone/>
              <a:defRPr sz="1000"/>
            </a:lvl7pPr>
            <a:lvl8pPr marL="2000170" indent="0" algn="ctr">
              <a:buNone/>
              <a:defRPr sz="1000"/>
            </a:lvl8pPr>
            <a:lvl9pPr marL="2285909" indent="0" algn="ctr">
              <a:buNone/>
              <a:defRPr sz="10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2E4FDA-8C07-E343-A4F2-8BE5E9853FD6}" type="datetime1">
              <a:rPr lang="en-US" smtClean="0"/>
              <a:t>8/21/17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167">
                <a:solidFill>
                  <a:srgbClr val="3C58A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5E6A3C3A-A029-4573-BC04-5DA27903A7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/>
              <a:t>CS6501- </a:t>
            </a:r>
            <a:r>
              <a:rPr lang="en-US" dirty="0" err="1" smtClean="0"/>
              <a:t>IoT</a:t>
            </a:r>
            <a:r>
              <a:rPr lang="en-US" dirty="0" smtClean="0"/>
              <a:t> Sensors and Systems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34250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8/21/17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424782"/>
            <a:ext cx="7886700" cy="2377281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824553"/>
            <a:ext cx="7886700" cy="1250156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DB7C21-26EC-9C4A-88CB-B7481D811CEA}" type="datetime1">
              <a:rPr lang="en-US" smtClean="0"/>
              <a:t>8/21/17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521354"/>
            <a:ext cx="3886200" cy="362611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521354"/>
            <a:ext cx="3886200" cy="362611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0B364-466D-7244-AD0E-C01B4A2CE0E0}" type="datetime1">
              <a:rPr lang="en-US" smtClean="0"/>
              <a:t>8/21/17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04271"/>
            <a:ext cx="7886700" cy="110463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400969"/>
            <a:ext cx="3868340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087563"/>
            <a:ext cx="3868340" cy="307049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400969"/>
            <a:ext cx="3887391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087563"/>
            <a:ext cx="3887391" cy="307049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4A752-2CDE-FD4B-9F7D-34FD753A0F30}" type="datetime1">
              <a:rPr lang="en-US" smtClean="0"/>
              <a:t>8/21/17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FA2902-48F9-F148-B629-3C5B18F16DA3}" type="datetime1">
              <a:rPr lang="en-US" smtClean="0"/>
              <a:t>8/21/17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6636B-EC33-D74F-B221-E1ABE1C7C15D}" type="datetime1">
              <a:rPr lang="en-US" smtClean="0"/>
              <a:t>8/21/17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/>
              <a:t>CS6501- </a:t>
            </a:r>
            <a:r>
              <a:rPr lang="en-US" dirty="0" err="1" smtClean="0"/>
              <a:t>IoT</a:t>
            </a:r>
            <a:r>
              <a:rPr lang="en-US" dirty="0" smtClean="0"/>
              <a:t> Sensors and Systems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822855"/>
            <a:ext cx="4629150" cy="4061354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61D92-0483-F04E-B290-7930EF1C3EF9}" type="datetime1">
              <a:rPr lang="en-US" smtClean="0"/>
              <a:t>8/21/17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/>
              <a:t>CS6501- </a:t>
            </a:r>
            <a:r>
              <a:rPr lang="en-US" dirty="0" err="1" smtClean="0"/>
              <a:t>IoT</a:t>
            </a:r>
            <a:r>
              <a:rPr lang="en-US" dirty="0" smtClean="0"/>
              <a:t> Sensors and Systems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822855"/>
            <a:ext cx="4629150" cy="4061354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B7B0B-843F-ED44-9176-292818CDF1C2}" type="datetime1">
              <a:rPr lang="en-US" smtClean="0"/>
              <a:t>8/21/17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/>
              <a:t>CS6501- </a:t>
            </a:r>
            <a:r>
              <a:rPr lang="en-US" dirty="0" err="1" smtClean="0"/>
              <a:t>IoT</a:t>
            </a:r>
            <a:r>
              <a:rPr lang="en-US" dirty="0" smtClean="0"/>
              <a:t> Sensors and Systems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gi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1365" y="89647"/>
            <a:ext cx="8875059" cy="7888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1365" y="959224"/>
            <a:ext cx="8875059" cy="41882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FB405E-DE3F-4A4B-AF07-597B733E796D}" type="datetime1">
              <a:rPr lang="en-US" smtClean="0"/>
              <a:t>8/21/17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6A3C3A-A029-4573-BC04-5DA27903A7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89210" cy="5715000"/>
          </a:xfrm>
          <a:prstGeom prst="rect">
            <a:avLst/>
          </a:prstGeom>
          <a:solidFill>
            <a:srgbClr val="3C58AD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pic>
        <p:nvPicPr>
          <p:cNvPr id="8" name="Picture 2" descr="Computer Science at the University of Virginia"/>
          <p:cNvPicPr>
            <a:picLocks noChangeAspect="1" noChangeArrowheads="1"/>
          </p:cNvPicPr>
          <p:nvPr userDrawn="1"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628650" y="5309350"/>
            <a:ext cx="2057400" cy="316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6560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73" r:id="rId12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rgbClr val="2F468A"/>
          </a:solidFill>
          <a:latin typeface="Trebuchet MS" charset="0"/>
          <a:ea typeface="Trebuchet MS" charset="0"/>
          <a:cs typeface="Trebuchet MS" charset="0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4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hyperlink" Target="mailto:bradjc@virginia.edu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4.png"/><Relationship Id="rId5" Type="http://schemas.openxmlformats.org/officeDocument/2006/relationships/image" Target="../media/image5.jpeg"/><Relationship Id="rId6" Type="http://schemas.openxmlformats.org/officeDocument/2006/relationships/image" Target="../media/image6.jpeg"/><Relationship Id="rId7" Type="http://schemas.openxmlformats.org/officeDocument/2006/relationships/image" Target="../media/image7.jpeg"/><Relationship Id="rId8" Type="http://schemas.openxmlformats.org/officeDocument/2006/relationships/image" Target="../media/image8.jpeg"/><Relationship Id="rId9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0" Type="http://schemas.openxmlformats.org/officeDocument/2006/relationships/tags" Target="../tags/tag20.xml"/><Relationship Id="rId21" Type="http://schemas.openxmlformats.org/officeDocument/2006/relationships/tags" Target="../tags/tag21.xml"/><Relationship Id="rId22" Type="http://schemas.openxmlformats.org/officeDocument/2006/relationships/tags" Target="../tags/tag22.xml"/><Relationship Id="rId23" Type="http://schemas.openxmlformats.org/officeDocument/2006/relationships/tags" Target="../tags/tag23.xml"/><Relationship Id="rId24" Type="http://schemas.openxmlformats.org/officeDocument/2006/relationships/tags" Target="../tags/tag24.xml"/><Relationship Id="rId25" Type="http://schemas.openxmlformats.org/officeDocument/2006/relationships/tags" Target="../tags/tag25.xml"/><Relationship Id="rId26" Type="http://schemas.openxmlformats.org/officeDocument/2006/relationships/tags" Target="../tags/tag26.xml"/><Relationship Id="rId27" Type="http://schemas.openxmlformats.org/officeDocument/2006/relationships/tags" Target="../tags/tag27.xml"/><Relationship Id="rId28" Type="http://schemas.openxmlformats.org/officeDocument/2006/relationships/tags" Target="../tags/tag28.xml"/><Relationship Id="rId29" Type="http://schemas.openxmlformats.org/officeDocument/2006/relationships/tags" Target="../tags/tag29.xml"/><Relationship Id="rId1" Type="http://schemas.openxmlformats.org/officeDocument/2006/relationships/tags" Target="../tags/tag1.xml"/><Relationship Id="rId2" Type="http://schemas.openxmlformats.org/officeDocument/2006/relationships/tags" Target="../tags/tag2.xml"/><Relationship Id="rId3" Type="http://schemas.openxmlformats.org/officeDocument/2006/relationships/tags" Target="../tags/tag3.xml"/><Relationship Id="rId4" Type="http://schemas.openxmlformats.org/officeDocument/2006/relationships/tags" Target="../tags/tag4.xml"/><Relationship Id="rId5" Type="http://schemas.openxmlformats.org/officeDocument/2006/relationships/tags" Target="../tags/tag5.xml"/><Relationship Id="rId30" Type="http://schemas.openxmlformats.org/officeDocument/2006/relationships/tags" Target="../tags/tag30.xml"/><Relationship Id="rId31" Type="http://schemas.openxmlformats.org/officeDocument/2006/relationships/tags" Target="../tags/tag31.xml"/><Relationship Id="rId32" Type="http://schemas.openxmlformats.org/officeDocument/2006/relationships/tags" Target="../tags/tag32.xml"/><Relationship Id="rId9" Type="http://schemas.openxmlformats.org/officeDocument/2006/relationships/tags" Target="../tags/tag9.xml"/><Relationship Id="rId6" Type="http://schemas.openxmlformats.org/officeDocument/2006/relationships/tags" Target="../tags/tag6.xml"/><Relationship Id="rId7" Type="http://schemas.openxmlformats.org/officeDocument/2006/relationships/tags" Target="../tags/tag7.xml"/><Relationship Id="rId8" Type="http://schemas.openxmlformats.org/officeDocument/2006/relationships/tags" Target="../tags/tag8.xml"/><Relationship Id="rId33" Type="http://schemas.openxmlformats.org/officeDocument/2006/relationships/slideLayout" Target="../slideLayouts/slideLayout2.xml"/><Relationship Id="rId34" Type="http://schemas.openxmlformats.org/officeDocument/2006/relationships/image" Target="../media/image11.emf"/><Relationship Id="rId35" Type="http://schemas.openxmlformats.org/officeDocument/2006/relationships/image" Target="../media/image12.png"/><Relationship Id="rId36" Type="http://schemas.openxmlformats.org/officeDocument/2006/relationships/image" Target="../media/image13.png"/><Relationship Id="rId10" Type="http://schemas.openxmlformats.org/officeDocument/2006/relationships/tags" Target="../tags/tag10.xml"/><Relationship Id="rId11" Type="http://schemas.openxmlformats.org/officeDocument/2006/relationships/tags" Target="../tags/tag11.xml"/><Relationship Id="rId12" Type="http://schemas.openxmlformats.org/officeDocument/2006/relationships/tags" Target="../tags/tag12.xml"/><Relationship Id="rId13" Type="http://schemas.openxmlformats.org/officeDocument/2006/relationships/tags" Target="../tags/tag13.xml"/><Relationship Id="rId14" Type="http://schemas.openxmlformats.org/officeDocument/2006/relationships/tags" Target="../tags/tag14.xml"/><Relationship Id="rId15" Type="http://schemas.openxmlformats.org/officeDocument/2006/relationships/tags" Target="../tags/tag15.xml"/><Relationship Id="rId16" Type="http://schemas.openxmlformats.org/officeDocument/2006/relationships/tags" Target="../tags/tag16.xml"/><Relationship Id="rId17" Type="http://schemas.openxmlformats.org/officeDocument/2006/relationships/tags" Target="../tags/tag17.xml"/><Relationship Id="rId18" Type="http://schemas.openxmlformats.org/officeDocument/2006/relationships/tags" Target="../tags/tag18.xml"/><Relationship Id="rId19" Type="http://schemas.openxmlformats.org/officeDocument/2006/relationships/tags" Target="../tags/tag19.xml"/><Relationship Id="rId37" Type="http://schemas.openxmlformats.org/officeDocument/2006/relationships/image" Target="../media/image14.emf"/><Relationship Id="rId38" Type="http://schemas.openxmlformats.org/officeDocument/2006/relationships/image" Target="../media/image15.emf"/><Relationship Id="rId39" Type="http://schemas.openxmlformats.org/officeDocument/2006/relationships/image" Target="../media/image16.png"/><Relationship Id="rId40" Type="http://schemas.openxmlformats.org/officeDocument/2006/relationships/image" Target="../media/image17.png"/><Relationship Id="rId41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CS6501/ECE6501</a:t>
            </a:r>
            <a:br>
              <a:rPr lang="en-US" dirty="0" smtClean="0"/>
            </a:br>
            <a:r>
              <a:rPr lang="en-US" dirty="0" err="1" smtClean="0"/>
              <a:t>IoT</a:t>
            </a:r>
            <a:r>
              <a:rPr lang="en-US" dirty="0" smtClean="0"/>
              <a:t> Sensors and Systems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endParaRPr lang="en-US" dirty="0" smtClean="0"/>
          </a:p>
          <a:p>
            <a:r>
              <a:rPr lang="en-US" dirty="0" smtClean="0"/>
              <a:t>Introduction </a:t>
            </a:r>
            <a:r>
              <a:rPr lang="mr-IN" dirty="0" smtClean="0"/>
              <a:t>–</a:t>
            </a:r>
            <a:r>
              <a:rPr lang="en-US" dirty="0" smtClean="0"/>
              <a:t> August 23, 2017</a:t>
            </a:r>
          </a:p>
          <a:p>
            <a:r>
              <a:rPr lang="en-US" dirty="0" smtClean="0"/>
              <a:t>Brad Campbell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err="1" smtClean="0"/>
              <a:t>bradjc@virginia.edu</a:t>
            </a:r>
            <a:endParaRPr lang="en-US" dirty="0" smtClean="0"/>
          </a:p>
          <a:p>
            <a:r>
              <a:rPr lang="en-US" dirty="0"/>
              <a:t>http://</a:t>
            </a:r>
            <a:r>
              <a:rPr lang="en-US" dirty="0" err="1"/>
              <a:t>www.cs.virginia.edu</a:t>
            </a:r>
            <a:r>
              <a:rPr lang="en-US" dirty="0"/>
              <a:t>/~bjc8c/class/cs6501-f17/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5064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10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59492" y="3435178"/>
            <a:ext cx="1433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Intel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660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11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22792" y="0"/>
            <a:ext cx="4152203" cy="5715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933900" y="4485504"/>
            <a:ext cx="1843618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mtClean="0"/>
              <a:t>TSensors</a:t>
            </a:r>
            <a:r>
              <a:rPr lang="en-US" dirty="0" smtClean="0"/>
              <a:t> Summit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2083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makes this an exciting research area?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3600" dirty="0" smtClean="0"/>
              <a:t>The applications.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3600" dirty="0" smtClean="0"/>
              <a:t>The scale.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3600" dirty="0" smtClean="0"/>
              <a:t>It cuts across the computing stack.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309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065" y="89647"/>
            <a:ext cx="7278129" cy="788894"/>
          </a:xfrm>
        </p:spPr>
        <p:txBody>
          <a:bodyPr/>
          <a:lstStyle/>
          <a:p>
            <a:r>
              <a:rPr lang="en-US" dirty="0" smtClean="0"/>
              <a:t>Layers of the </a:t>
            </a:r>
            <a:r>
              <a:rPr lang="en-US" dirty="0" err="1" smtClean="0"/>
              <a:t>IoT</a:t>
            </a:r>
            <a:r>
              <a:rPr lang="en-US" dirty="0" smtClean="0"/>
              <a:t> Stack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13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2421922" y="4744995"/>
            <a:ext cx="2471353" cy="428396"/>
          </a:xfrm>
          <a:prstGeom prst="round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Hardware Primitives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905635" y="4744995"/>
            <a:ext cx="4238365" cy="428396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sz="1400" dirty="0"/>
              <a:t>Microcontrollers, </a:t>
            </a:r>
            <a:r>
              <a:rPr lang="en-US" sz="1400" dirty="0" smtClean="0"/>
              <a:t>memory</a:t>
            </a:r>
            <a:r>
              <a:rPr lang="en-US" sz="1400" dirty="0"/>
              <a:t>, </a:t>
            </a:r>
            <a:r>
              <a:rPr lang="en-US" sz="1400" dirty="0" smtClean="0"/>
              <a:t>radios</a:t>
            </a:r>
            <a:r>
              <a:rPr lang="en-US" sz="1400" dirty="0"/>
              <a:t>, </a:t>
            </a:r>
            <a:r>
              <a:rPr lang="en-US" sz="1400" dirty="0" smtClean="0"/>
              <a:t>power supplies</a:t>
            </a:r>
            <a:r>
              <a:rPr lang="en-US" sz="1400" dirty="0"/>
              <a:t>, e</a:t>
            </a:r>
            <a:r>
              <a:rPr lang="en-US" sz="1400" dirty="0" smtClean="0"/>
              <a:t>nergy storage, TPM</a:t>
            </a:r>
            <a:endParaRPr lang="en-US" sz="1400" dirty="0"/>
          </a:p>
        </p:txBody>
      </p:sp>
      <p:sp>
        <p:nvSpPr>
          <p:cNvPr id="9" name="Rounded Rectangle 8"/>
          <p:cNvSpPr/>
          <p:nvPr/>
        </p:nvSpPr>
        <p:spPr>
          <a:xfrm>
            <a:off x="2421912" y="4204167"/>
            <a:ext cx="2471360" cy="429768"/>
          </a:xfrm>
          <a:prstGeom prst="round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Hardware Platforms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905635" y="4204167"/>
            <a:ext cx="4238365" cy="42976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sz="1400" dirty="0" smtClean="0"/>
              <a:t>Environmental sensors, wearables, door locks, energy meters, etc.</a:t>
            </a:r>
            <a:endParaRPr lang="en-US" sz="1400" dirty="0"/>
          </a:p>
        </p:txBody>
      </p:sp>
      <p:sp>
        <p:nvSpPr>
          <p:cNvPr id="11" name="Rounded Rectangle 10"/>
          <p:cNvSpPr/>
          <p:nvPr/>
        </p:nvSpPr>
        <p:spPr>
          <a:xfrm>
            <a:off x="2421912" y="3629675"/>
            <a:ext cx="2471360" cy="429768"/>
          </a:xfrm>
          <a:prstGeom prst="round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Operating Systems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893275" y="3624239"/>
            <a:ext cx="4250725" cy="46886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sz="1400" dirty="0" smtClean="0"/>
              <a:t>Device programming, security, updates</a:t>
            </a:r>
            <a:endParaRPr lang="en-US" sz="1400" dirty="0"/>
          </a:p>
        </p:txBody>
      </p:sp>
      <p:sp>
        <p:nvSpPr>
          <p:cNvPr id="13" name="Rounded Rectangle 12"/>
          <p:cNvSpPr/>
          <p:nvPr/>
        </p:nvSpPr>
        <p:spPr>
          <a:xfrm>
            <a:off x="2421916" y="3070903"/>
            <a:ext cx="2471356" cy="429768"/>
          </a:xfrm>
          <a:prstGeom prst="round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Connectivity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2421912" y="2496411"/>
            <a:ext cx="2471356" cy="429768"/>
          </a:xfrm>
          <a:prstGeom prst="round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Ensemble Programming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2421912" y="1896056"/>
            <a:ext cx="2471351" cy="429768"/>
          </a:xfrm>
          <a:prstGeom prst="round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Data Storage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2421912" y="1319369"/>
            <a:ext cx="2471347" cy="429768"/>
          </a:xfrm>
          <a:prstGeom prst="round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Data Analysis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Rounded Rectangle 16"/>
          <p:cNvSpPr/>
          <p:nvPr/>
        </p:nvSpPr>
        <p:spPr>
          <a:xfrm rot="16200000">
            <a:off x="165384" y="3031496"/>
            <a:ext cx="3854023" cy="429768"/>
          </a:xfrm>
          <a:prstGeom prst="round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User Interface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Rounded Rectangle 17"/>
          <p:cNvSpPr/>
          <p:nvPr/>
        </p:nvSpPr>
        <p:spPr>
          <a:xfrm rot="16200000">
            <a:off x="-379027" y="3039090"/>
            <a:ext cx="3854023" cy="429768"/>
          </a:xfrm>
          <a:prstGeom prst="round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Applications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905635" y="3044311"/>
            <a:ext cx="4250725" cy="46886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sz="1400" dirty="0" smtClean="0"/>
              <a:t>BLE, 802.15.4, Wi-Fi, 4G, networking, routing</a:t>
            </a:r>
            <a:endParaRPr lang="en-US" sz="1400" dirty="0"/>
          </a:p>
        </p:txBody>
      </p:sp>
      <p:sp>
        <p:nvSpPr>
          <p:cNvPr id="20" name="TextBox 19"/>
          <p:cNvSpPr txBox="1"/>
          <p:nvPr/>
        </p:nvSpPr>
        <p:spPr>
          <a:xfrm>
            <a:off x="4893259" y="2470273"/>
            <a:ext cx="4250725" cy="46886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sz="1400" smtClean="0"/>
              <a:t>IFTTT, data flows</a:t>
            </a:r>
            <a:endParaRPr lang="en-US" sz="1400" dirty="0"/>
          </a:p>
        </p:txBody>
      </p:sp>
      <p:sp>
        <p:nvSpPr>
          <p:cNvPr id="21" name="TextBox 20"/>
          <p:cNvSpPr txBox="1"/>
          <p:nvPr/>
        </p:nvSpPr>
        <p:spPr>
          <a:xfrm>
            <a:off x="4893275" y="1856681"/>
            <a:ext cx="4250725" cy="46886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sz="1400" dirty="0" smtClean="0"/>
              <a:t>Cloud, compression, security</a:t>
            </a:r>
            <a:endParaRPr lang="en-US" sz="1400" dirty="0"/>
          </a:p>
        </p:txBody>
      </p:sp>
      <p:sp>
        <p:nvSpPr>
          <p:cNvPr id="22" name="TextBox 21"/>
          <p:cNvSpPr txBox="1"/>
          <p:nvPr/>
        </p:nvSpPr>
        <p:spPr>
          <a:xfrm>
            <a:off x="4893258" y="1305851"/>
            <a:ext cx="4250725" cy="46886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sz="1400" dirty="0" smtClean="0"/>
              <a:t>Machine learning, deep learning, trend analysis</a:t>
            </a:r>
            <a:endParaRPr lang="en-US" sz="1400" dirty="0"/>
          </a:p>
        </p:txBody>
      </p:sp>
      <p:sp>
        <p:nvSpPr>
          <p:cNvPr id="23" name="Rounded Rectangle 22"/>
          <p:cNvSpPr/>
          <p:nvPr/>
        </p:nvSpPr>
        <p:spPr>
          <a:xfrm>
            <a:off x="210065" y="3361038"/>
            <a:ext cx="4695570" cy="1859323"/>
          </a:xfrm>
          <a:prstGeom prst="roundRect">
            <a:avLst/>
          </a:prstGeom>
          <a:noFill/>
          <a:ln w="57150">
            <a:solidFill>
              <a:schemeClr val="accent6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/>
          <p:cNvSpPr/>
          <p:nvPr/>
        </p:nvSpPr>
        <p:spPr>
          <a:xfrm>
            <a:off x="210065" y="2809933"/>
            <a:ext cx="4695570" cy="349828"/>
          </a:xfrm>
          <a:prstGeom prst="roundRect">
            <a:avLst/>
          </a:prstGeom>
          <a:noFill/>
          <a:ln w="57150">
            <a:solidFill>
              <a:schemeClr val="accent4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210065" y="1272399"/>
            <a:ext cx="4695570" cy="1310033"/>
          </a:xfrm>
          <a:prstGeom prst="roundRect">
            <a:avLst/>
          </a:prstGeom>
          <a:noFill/>
          <a:ln w="57150">
            <a:solidFill>
              <a:schemeClr val="accent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210066" y="4093107"/>
            <a:ext cx="11230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Embedded</a:t>
            </a:r>
            <a:endParaRPr lang="en-US" sz="1600" dirty="0"/>
          </a:p>
        </p:txBody>
      </p:sp>
      <p:sp>
        <p:nvSpPr>
          <p:cNvPr id="27" name="TextBox 26"/>
          <p:cNvSpPr txBox="1"/>
          <p:nvPr/>
        </p:nvSpPr>
        <p:spPr>
          <a:xfrm>
            <a:off x="308918" y="2815570"/>
            <a:ext cx="10241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smtClean="0"/>
              <a:t>Gateway</a:t>
            </a:r>
            <a:endParaRPr lang="en-US" sz="1600" dirty="0"/>
          </a:p>
        </p:txBody>
      </p:sp>
      <p:sp>
        <p:nvSpPr>
          <p:cNvPr id="28" name="TextBox 27"/>
          <p:cNvSpPr txBox="1"/>
          <p:nvPr/>
        </p:nvSpPr>
        <p:spPr>
          <a:xfrm>
            <a:off x="288390" y="1796195"/>
            <a:ext cx="10241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Cloud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377868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This Course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Will focus on the “embedded” and “gateway” tiers.</a:t>
            </a:r>
          </a:p>
          <a:p>
            <a:r>
              <a:rPr lang="en-US" sz="2800" dirty="0" smtClean="0"/>
              <a:t>Will teach you about current research across various layers of this stack.</a:t>
            </a:r>
          </a:p>
          <a:p>
            <a:r>
              <a:rPr lang="en-US" sz="2800" dirty="0" smtClean="0"/>
              <a:t>Will help you critically analyze research papers.</a:t>
            </a:r>
          </a:p>
          <a:p>
            <a:r>
              <a:rPr lang="en-US" sz="2800" dirty="0" smtClean="0"/>
              <a:t>Will help you identify and understand the tradeoffs inherent to systems work.</a:t>
            </a:r>
          </a:p>
          <a:p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27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little about 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Brad Campbell</a:t>
            </a:r>
          </a:p>
          <a:p>
            <a:pPr lvl="1"/>
            <a:r>
              <a:rPr lang="en-US" dirty="0" smtClean="0"/>
              <a:t>Assistant professor</a:t>
            </a:r>
          </a:p>
          <a:p>
            <a:pPr lvl="2"/>
            <a:r>
              <a:rPr lang="en-US" dirty="0" smtClean="0"/>
              <a:t>Joint appointment: 75% CS, 25% ECE</a:t>
            </a:r>
          </a:p>
          <a:p>
            <a:pPr lvl="1"/>
            <a:r>
              <a:rPr lang="en-US" dirty="0" smtClean="0">
                <a:hlinkClick r:id="rId2"/>
              </a:rPr>
              <a:t>bradjc@virginia.edu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Ph.D. from the University of Michigan</a:t>
            </a:r>
          </a:p>
          <a:p>
            <a:pPr lvl="1"/>
            <a:r>
              <a:rPr lang="en-US" dirty="0" smtClean="0"/>
              <a:t>Advisor: Prabal Dutta (now at Berkeley)</a:t>
            </a:r>
          </a:p>
          <a:p>
            <a:endParaRPr lang="en-US" dirty="0"/>
          </a:p>
          <a:p>
            <a:r>
              <a:rPr lang="en-US" dirty="0" smtClean="0"/>
              <a:t>Research interests</a:t>
            </a:r>
          </a:p>
          <a:p>
            <a:pPr lvl="1"/>
            <a:r>
              <a:rPr lang="en-US" dirty="0" smtClean="0"/>
              <a:t>Energy-harvesting systems</a:t>
            </a:r>
          </a:p>
          <a:p>
            <a:pPr lvl="1"/>
            <a:r>
              <a:rPr lang="en-US" dirty="0" smtClean="0"/>
              <a:t>Embedded operating systems</a:t>
            </a:r>
          </a:p>
          <a:p>
            <a:pPr lvl="1"/>
            <a:r>
              <a:rPr lang="en-US" dirty="0" smtClean="0"/>
              <a:t>New sensing systems</a:t>
            </a:r>
          </a:p>
          <a:p>
            <a:pPr lvl="1"/>
            <a:r>
              <a:rPr lang="en-US" dirty="0" err="1" smtClean="0"/>
              <a:t>IoT</a:t>
            </a:r>
            <a:r>
              <a:rPr lang="en-US" dirty="0" smtClean="0"/>
              <a:t> systems programming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15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04080" y="189926"/>
            <a:ext cx="3632344" cy="3354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887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Intro</a:t>
            </a:r>
          </a:p>
          <a:p>
            <a:endParaRPr lang="en-US" dirty="0"/>
          </a:p>
          <a:p>
            <a:r>
              <a:rPr lang="en-US" dirty="0" smtClean="0"/>
              <a:t>Course Overview</a:t>
            </a:r>
          </a:p>
          <a:p>
            <a:endParaRPr lang="en-US" dirty="0"/>
          </a:p>
          <a:p>
            <a:r>
              <a:rPr lang="en-US" dirty="0" smtClean="0"/>
              <a:t>Requirements</a:t>
            </a:r>
          </a:p>
          <a:p>
            <a:endParaRPr lang="en-US" dirty="0"/>
          </a:p>
          <a:p>
            <a:r>
              <a:rPr lang="en-US" dirty="0" smtClean="0"/>
              <a:t>Wrap-up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979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Main 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Applications</a:t>
            </a:r>
          </a:p>
          <a:p>
            <a:r>
              <a:rPr lang="en-US" dirty="0" smtClean="0"/>
              <a:t>Hardware platforms, energy, and sensors</a:t>
            </a:r>
          </a:p>
          <a:p>
            <a:r>
              <a:rPr lang="en-US" dirty="0" smtClean="0"/>
              <a:t>Networking and communication</a:t>
            </a:r>
          </a:p>
          <a:p>
            <a:r>
              <a:rPr lang="en-US" dirty="0" smtClean="0"/>
              <a:t>Operating systems and security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780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x-none" dirty="0"/>
              <a:t>“Applications are of course the whole </a:t>
            </a:r>
            <a:r>
              <a:rPr lang="en-US" altLang="x-none" dirty="0" smtClean="0"/>
              <a:t>point”</a:t>
            </a:r>
            <a:br>
              <a:rPr lang="en-US" altLang="x-none" dirty="0" smtClean="0"/>
            </a:br>
            <a:r>
              <a:rPr lang="mr-IN" altLang="x-none" dirty="0" smtClean="0"/>
              <a:t>–</a:t>
            </a:r>
            <a:r>
              <a:rPr lang="en-US" altLang="x-none" dirty="0" smtClean="0"/>
              <a:t> Mark Weiser [paraphrased]</a:t>
            </a:r>
            <a:endParaRPr lang="en-US" altLang="x-none" dirty="0"/>
          </a:p>
          <a:p>
            <a:r>
              <a:rPr lang="en-US" dirty="0" smtClean="0"/>
              <a:t>Many areas</a:t>
            </a:r>
          </a:p>
          <a:p>
            <a:pPr lvl="1"/>
            <a:r>
              <a:rPr lang="en-US" dirty="0" smtClean="0"/>
              <a:t>Outdoor and environment monitoring</a:t>
            </a:r>
          </a:p>
          <a:p>
            <a:pPr lvl="1"/>
            <a:r>
              <a:rPr lang="en-US" dirty="0" smtClean="0"/>
              <a:t>Buildings and energy</a:t>
            </a:r>
          </a:p>
          <a:p>
            <a:pPr lvl="1"/>
            <a:r>
              <a:rPr lang="en-US" dirty="0" smtClean="0"/>
              <a:t>Safety and security</a:t>
            </a:r>
          </a:p>
          <a:p>
            <a:pPr lvl="1"/>
            <a:r>
              <a:rPr lang="en-US" dirty="0" smtClean="0"/>
              <a:t>Industrial and infrastructure</a:t>
            </a:r>
          </a:p>
          <a:p>
            <a:pPr lvl="1"/>
            <a:r>
              <a:rPr lang="en-US" dirty="0" smtClean="0"/>
              <a:t>Urban areas</a:t>
            </a:r>
          </a:p>
          <a:p>
            <a:pPr lvl="1"/>
            <a:r>
              <a:rPr lang="en-US" dirty="0" smtClean="0"/>
              <a:t>Person health</a:t>
            </a:r>
          </a:p>
          <a:p>
            <a:r>
              <a:rPr lang="en-US" dirty="0" smtClean="0"/>
              <a:t>Not just application overviews, but research systems that address specific aspects of the larger problem.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482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 driven research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Motivated by actual problems in key domains.</a:t>
            </a:r>
          </a:p>
          <a:p>
            <a:r>
              <a:rPr lang="en-US" dirty="0" smtClean="0"/>
              <a:t>Why?</a:t>
            </a:r>
          </a:p>
          <a:p>
            <a:pPr lvl="1"/>
            <a:r>
              <a:rPr lang="en-US" dirty="0" smtClean="0"/>
              <a:t>Monetary: Government (and hence tax payers) invest not just for learning but also for societal benefit.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Practical: The real-world is a great testbed. Provides obvious evaluation metrics.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Impact: Real problems have more interested parties.</a:t>
            </a:r>
          </a:p>
          <a:p>
            <a:r>
              <a:rPr lang="en-US" dirty="0" smtClean="0"/>
              <a:t>However, must balance with making an CS/EE contribution.</a:t>
            </a:r>
          </a:p>
          <a:p>
            <a:r>
              <a:rPr lang="en-US" dirty="0" smtClean="0"/>
              <a:t>Culture here at </a:t>
            </a:r>
            <a:r>
              <a:rPr lang="en-US" dirty="0" err="1" smtClean="0"/>
              <a:t>UVa</a:t>
            </a:r>
            <a:r>
              <a:rPr lang="en-US" dirty="0" smtClean="0"/>
              <a:t> to facilitate cross-cutting application-driven research.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69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2</a:t>
            </a:fld>
            <a:endParaRPr lang="en-US"/>
          </a:p>
        </p:txBody>
      </p:sp>
      <p:pic>
        <p:nvPicPr>
          <p:cNvPr id="1026" name="Picture 2" descr="ttps://www.nar.realtor/sites/default/files/images/publications-and-reports/realtor-magazine/REALTOR-Mag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533650" cy="333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tps://www.challenge.gov.sg/images/default-source/cover-issues/cover201601.jpg?sfvrsn=4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53042" y="0"/>
            <a:ext cx="2483835" cy="333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ttp://digitalreview.co/wp-content/uploads/2016/08/Internet-of-things-A-full-review-with-definition-appli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07718" y="0"/>
            <a:ext cx="2574030" cy="333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ttps://i1.wp.com/misfitsarchitecture.com/wp-content/uploads/2014/07/time.jpg?fit=624%2C839&amp;ssl=1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18337" y="0"/>
            <a:ext cx="2479452" cy="333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ttps://i.forbesimg.com/forbesinsights/pitney_bowes_iot/cover.jpg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" y="2733675"/>
            <a:ext cx="2375647" cy="2981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ttp://scottburnham.com/wp-content/uploads/2011/09/Volume-28-cover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309750" y="2733328"/>
            <a:ext cx="2273418" cy="2981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ttps://www.afcea.org/content/sites/default/files/images/Jan15-Cover1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73070" y="2733328"/>
            <a:ext cx="2300673" cy="2981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ttps://hbr.org/resources/images/covers/BR1411_500.png"/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46488" y="2742401"/>
            <a:ext cx="2297512" cy="2972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76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Hardware platforms, energy, and sensing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to make devices meet their application goals while being unobtrusive, easy to install, and easy to maintain?</a:t>
            </a:r>
          </a:p>
          <a:p>
            <a:r>
              <a:rPr lang="en-US" dirty="0" smtClean="0"/>
              <a:t>Hardware platforms</a:t>
            </a:r>
          </a:p>
          <a:p>
            <a:pPr lvl="1"/>
            <a:r>
              <a:rPr lang="en-US" dirty="0" smtClean="0"/>
              <a:t>Reusable</a:t>
            </a:r>
          </a:p>
          <a:p>
            <a:pPr lvl="1"/>
            <a:r>
              <a:rPr lang="en-US" dirty="0" smtClean="0"/>
              <a:t>Flexible</a:t>
            </a:r>
          </a:p>
          <a:p>
            <a:pPr lvl="1"/>
            <a:r>
              <a:rPr lang="en-US" dirty="0" smtClean="0"/>
              <a:t>Research enabling research</a:t>
            </a:r>
          </a:p>
          <a:p>
            <a:pPr lvl="1"/>
            <a:r>
              <a:rPr lang="en-US" dirty="0" smtClean="0"/>
              <a:t>Easy to generate</a:t>
            </a:r>
          </a:p>
          <a:p>
            <a:r>
              <a:rPr lang="en-US" dirty="0" smtClean="0"/>
              <a:t>Energy</a:t>
            </a:r>
          </a:p>
          <a:p>
            <a:pPr lvl="1"/>
            <a:r>
              <a:rPr lang="en-US" dirty="0" smtClean="0"/>
              <a:t>Lower power means longer lifetime. Less maintenance.</a:t>
            </a:r>
          </a:p>
          <a:p>
            <a:pPr lvl="1"/>
            <a:r>
              <a:rPr lang="en-US" dirty="0" smtClean="0"/>
              <a:t>Energy-harvesting</a:t>
            </a:r>
          </a:p>
          <a:p>
            <a:r>
              <a:rPr lang="en-US" dirty="0" smtClean="0"/>
              <a:t>Sensing</a:t>
            </a:r>
          </a:p>
          <a:p>
            <a:pPr lvl="1"/>
            <a:r>
              <a:rPr lang="en-US" dirty="0" smtClean="0"/>
              <a:t>A small taste of some recent sensors and sensing techniques.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254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Networking and Communication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1365" y="959225"/>
            <a:ext cx="8875059" cy="2025136"/>
          </a:xfrm>
        </p:spPr>
        <p:txBody>
          <a:bodyPr/>
          <a:lstStyle/>
          <a:p>
            <a:r>
              <a:rPr lang="en-US" b="1" dirty="0" smtClean="0"/>
              <a:t>Internet</a:t>
            </a:r>
            <a:r>
              <a:rPr lang="en-US" dirty="0" smtClean="0"/>
              <a:t> of Things</a:t>
            </a:r>
          </a:p>
          <a:p>
            <a:r>
              <a:rPr lang="en-US" dirty="0" smtClean="0"/>
              <a:t>Quick survey of how these devices communicate.</a:t>
            </a:r>
          </a:p>
          <a:p>
            <a:pPr lvl="1"/>
            <a:r>
              <a:rPr lang="en-US" dirty="0" smtClean="0"/>
              <a:t>Mesh networks (core of wireless sensor networks).</a:t>
            </a:r>
          </a:p>
          <a:p>
            <a:pPr lvl="1"/>
            <a:r>
              <a:rPr lang="en-US" dirty="0" smtClean="0"/>
              <a:t>Single-hop networks (long and short range).</a:t>
            </a:r>
          </a:p>
          <a:p>
            <a:pPr lvl="1"/>
            <a:r>
              <a:rPr lang="en-US" dirty="0" smtClean="0"/>
              <a:t>Role of the gateway tier.</a:t>
            </a:r>
          </a:p>
          <a:p>
            <a:pPr lvl="1"/>
            <a:r>
              <a:rPr lang="en-US" dirty="0" smtClean="0"/>
              <a:t>New communication strategies.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21</a:t>
            </a:fld>
            <a:endParaRPr lang="en-US"/>
          </a:p>
        </p:txBody>
      </p:sp>
      <p:grpSp>
        <p:nvGrpSpPr>
          <p:cNvPr id="25" name="Group 24"/>
          <p:cNvGrpSpPr/>
          <p:nvPr/>
        </p:nvGrpSpPr>
        <p:grpSpPr>
          <a:xfrm>
            <a:off x="329322" y="2984361"/>
            <a:ext cx="7157328" cy="2218227"/>
            <a:chOff x="329322" y="2984361"/>
            <a:chExt cx="7157328" cy="2218227"/>
          </a:xfrm>
        </p:grpSpPr>
        <p:cxnSp>
          <p:nvCxnSpPr>
            <p:cNvPr id="6" name="Straight Arrow Connector 5"/>
            <p:cNvCxnSpPr/>
            <p:nvPr/>
          </p:nvCxnSpPr>
          <p:spPr>
            <a:xfrm flipV="1">
              <a:off x="2090057" y="2984361"/>
              <a:ext cx="0" cy="163788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/>
            <p:cNvCxnSpPr/>
            <p:nvPr/>
          </p:nvCxnSpPr>
          <p:spPr>
            <a:xfrm flipV="1">
              <a:off x="2090057" y="4620566"/>
              <a:ext cx="3907134" cy="167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329322" y="3629415"/>
              <a:ext cx="112697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Power</a:t>
              </a:r>
              <a:br>
                <a:rPr lang="en-US" smtClean="0"/>
              </a:br>
              <a:r>
                <a:rPr lang="en-US" smtClean="0"/>
                <a:t>(log scale)</a:t>
              </a:r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364774" y="4833256"/>
              <a:ext cx="12341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Ease of use</a:t>
              </a:r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023044" y="4435900"/>
              <a:ext cx="14636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Harder to use</a:t>
              </a:r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408460" y="4224886"/>
              <a:ext cx="6815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 </a:t>
              </a:r>
              <a:r>
                <a:rPr lang="en-US" dirty="0" err="1" smtClean="0"/>
                <a:t>uW</a:t>
              </a:r>
              <a:endParaRPr 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413348" y="3702817"/>
              <a:ext cx="7441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 </a:t>
              </a:r>
              <a:r>
                <a:rPr lang="en-US" dirty="0" err="1"/>
                <a:t>m</a:t>
              </a:r>
              <a:r>
                <a:rPr lang="en-US" dirty="0" err="1" smtClean="0"/>
                <a:t>W</a:t>
              </a:r>
              <a:endParaRPr 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413348" y="3180748"/>
              <a:ext cx="5597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 W</a:t>
              </a:r>
              <a:endParaRPr lang="en-US" dirty="0"/>
            </a:p>
          </p:txBody>
        </p:sp>
        <p:sp>
          <p:nvSpPr>
            <p:cNvPr id="15" name="Oval 14"/>
            <p:cNvSpPr/>
            <p:nvPr/>
          </p:nvSpPr>
          <p:spPr>
            <a:xfrm>
              <a:off x="2485677" y="3212960"/>
              <a:ext cx="261257" cy="26125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4259979" y="3512961"/>
              <a:ext cx="261257" cy="26125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3079840" y="3697792"/>
              <a:ext cx="261257" cy="26125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3669909" y="3622263"/>
              <a:ext cx="261257" cy="26125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4802218" y="4275746"/>
              <a:ext cx="261257" cy="26125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649883" y="3001551"/>
              <a:ext cx="6719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Wi-Fi</a:t>
              </a:r>
              <a:endParaRPr 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771654" y="3880337"/>
              <a:ext cx="5196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BLE</a:t>
              </a:r>
              <a:endParaRPr lang="en-US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3239146" y="3313165"/>
              <a:ext cx="10021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802.15.4</a:t>
              </a:r>
              <a:endParaRPr lang="en-US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4459626" y="3508884"/>
              <a:ext cx="6399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LoRa</a:t>
              </a:r>
              <a:endParaRPr lang="en-US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779585" y="4000701"/>
              <a:ext cx="12584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Backscatter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03743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Operating Systems and Security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Programming constrained hardware effectively.</a:t>
            </a:r>
          </a:p>
          <a:p>
            <a:pPr lvl="1"/>
            <a:r>
              <a:rPr lang="en-US" dirty="0" smtClean="0"/>
              <a:t>Multiprogramming embedded devices.</a:t>
            </a:r>
          </a:p>
          <a:p>
            <a:pPr lvl="1"/>
            <a:r>
              <a:rPr lang="en-US" dirty="0" smtClean="0"/>
              <a:t>Compensating for energy-harvesting and intermittency.</a:t>
            </a:r>
          </a:p>
          <a:p>
            <a:r>
              <a:rPr lang="en-US" dirty="0" smtClean="0"/>
              <a:t>Internet of Thing</a:t>
            </a:r>
            <a:r>
              <a:rPr lang="en-US" b="1" dirty="0" smtClean="0"/>
              <a:t>s</a:t>
            </a:r>
          </a:p>
          <a:p>
            <a:pPr lvl="1"/>
            <a:r>
              <a:rPr lang="en-US" dirty="0" smtClean="0"/>
              <a:t>Need to leverage the scale of computing.</a:t>
            </a:r>
          </a:p>
          <a:p>
            <a:pPr lvl="1"/>
            <a:r>
              <a:rPr lang="en-US" dirty="0" smtClean="0"/>
              <a:t>Spoiler: we aren’t very good at this yet.</a:t>
            </a:r>
          </a:p>
          <a:p>
            <a:r>
              <a:rPr lang="en-US" dirty="0" smtClean="0"/>
              <a:t>Security aspects</a:t>
            </a:r>
          </a:p>
          <a:p>
            <a:pPr lvl="1"/>
            <a:r>
              <a:rPr lang="en-US" dirty="0" smtClean="0"/>
              <a:t>Authorization</a:t>
            </a:r>
          </a:p>
          <a:p>
            <a:pPr lvl="1"/>
            <a:r>
              <a:rPr lang="en-US" dirty="0" smtClean="0"/>
              <a:t>Misusing sensors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020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Intro</a:t>
            </a:r>
          </a:p>
          <a:p>
            <a:endParaRPr lang="en-US" dirty="0"/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Course Overview</a:t>
            </a:r>
          </a:p>
          <a:p>
            <a:endParaRPr lang="en-US" dirty="0"/>
          </a:p>
          <a:p>
            <a:r>
              <a:rPr lang="en-US" dirty="0" smtClean="0"/>
              <a:t>Requirements</a:t>
            </a:r>
          </a:p>
          <a:p>
            <a:endParaRPr lang="en-US" dirty="0"/>
          </a:p>
          <a:p>
            <a:r>
              <a:rPr lang="en-US" dirty="0" smtClean="0"/>
              <a:t>Wrap-up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10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This is a research seminar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Goals: for you to be able to</a:t>
            </a:r>
          </a:p>
          <a:p>
            <a:pPr lvl="1"/>
            <a:r>
              <a:rPr lang="en-US" dirty="0"/>
              <a:t>I</a:t>
            </a:r>
            <a:r>
              <a:rPr lang="en-US" dirty="0" smtClean="0"/>
              <a:t>dentify the scientific method in research papers</a:t>
            </a:r>
          </a:p>
          <a:p>
            <a:pPr lvl="1"/>
            <a:r>
              <a:rPr lang="en-US" dirty="0" smtClean="0"/>
              <a:t>Analyze and critique existing research</a:t>
            </a:r>
          </a:p>
          <a:p>
            <a:pPr lvl="1"/>
            <a:r>
              <a:rPr lang="en-US" dirty="0" smtClean="0"/>
              <a:t>Present and communicate clearly existing research</a:t>
            </a:r>
          </a:p>
          <a:p>
            <a:pPr lvl="1"/>
            <a:r>
              <a:rPr lang="en-US" dirty="0" smtClean="0"/>
              <a:t>Apply those techniques to your own work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285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Scientific Method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Observation/topic/idea</a:t>
            </a:r>
          </a:p>
          <a:p>
            <a:r>
              <a:rPr lang="en-US" dirty="0" smtClean="0"/>
              <a:t>Related work</a:t>
            </a:r>
          </a:p>
          <a:p>
            <a:r>
              <a:rPr lang="en-US" dirty="0" smtClean="0"/>
              <a:t>Hypothesis</a:t>
            </a:r>
          </a:p>
          <a:p>
            <a:r>
              <a:rPr lang="en-US" dirty="0" smtClean="0"/>
              <a:t>Experiments</a:t>
            </a:r>
          </a:p>
          <a:p>
            <a:r>
              <a:rPr lang="en-US" dirty="0" smtClean="0"/>
              <a:t>Analysis</a:t>
            </a:r>
          </a:p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25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498083" y="1718269"/>
            <a:ext cx="3979147" cy="369332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Independent and </a:t>
            </a:r>
            <a:r>
              <a:rPr lang="en-US" smtClean="0"/>
              <a:t>dependent variables.</a:t>
            </a:r>
            <a:endParaRPr lang="en-US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1848897" y="1902935"/>
            <a:ext cx="1547446" cy="0"/>
          </a:xfrm>
          <a:prstGeom prst="straightConnector1">
            <a:avLst/>
          </a:prstGeom>
          <a:noFill/>
          <a:ln w="38100">
            <a:solidFill>
              <a:schemeClr val="accent2"/>
            </a:solidFill>
            <a:tailEnd type="triangle"/>
          </a:ln>
        </p:spPr>
      </p:cxnSp>
    </p:spTree>
    <p:extLst>
      <p:ext uri="{BB962C8B-B14F-4D97-AF65-F5344CB8AC3E}">
        <p14:creationId xmlns:p14="http://schemas.microsoft.com/office/powerpoint/2010/main" val="306963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Paper reviews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~2 reviews due before each class</a:t>
            </a:r>
          </a:p>
          <a:p>
            <a:r>
              <a:rPr lang="en-US" dirty="0" smtClean="0"/>
              <a:t>Not long, but answer the following questions:</a:t>
            </a:r>
          </a:p>
          <a:p>
            <a:pPr lvl="1"/>
            <a:r>
              <a:rPr lang="en-US" dirty="0"/>
              <a:t>What is the problem this paper addresses, and why is it important?</a:t>
            </a:r>
          </a:p>
          <a:p>
            <a:pPr lvl="1"/>
            <a:r>
              <a:rPr lang="en-US" dirty="0"/>
              <a:t>What is the hypothesis of this paper?</a:t>
            </a:r>
          </a:p>
          <a:p>
            <a:pPr lvl="1"/>
            <a:r>
              <a:rPr lang="en-US" dirty="0"/>
              <a:t>What are </a:t>
            </a:r>
            <a:r>
              <a:rPr lang="en-US" dirty="0" smtClean="0"/>
              <a:t>two key assumptions </a:t>
            </a:r>
            <a:r>
              <a:rPr lang="en-US" dirty="0"/>
              <a:t>that this paper makes?</a:t>
            </a:r>
          </a:p>
          <a:p>
            <a:pPr lvl="1"/>
            <a:r>
              <a:rPr lang="en-US" dirty="0"/>
              <a:t>What are </a:t>
            </a:r>
            <a:r>
              <a:rPr lang="en-US" dirty="0" smtClean="0"/>
              <a:t>the two main strengths </a:t>
            </a:r>
            <a:r>
              <a:rPr lang="en-US" dirty="0"/>
              <a:t>of this paper?</a:t>
            </a:r>
          </a:p>
          <a:p>
            <a:pPr lvl="1"/>
            <a:r>
              <a:rPr lang="en-US" dirty="0"/>
              <a:t>What are </a:t>
            </a:r>
            <a:r>
              <a:rPr lang="en-US" dirty="0" smtClean="0"/>
              <a:t>the two main weaknesses </a:t>
            </a:r>
            <a:r>
              <a:rPr lang="en-US" dirty="0"/>
              <a:t>of this paper?</a:t>
            </a:r>
          </a:p>
          <a:p>
            <a:pPr lvl="1"/>
            <a:r>
              <a:rPr lang="en-US" dirty="0"/>
              <a:t>Which figure or experiment was most compelling in support of the </a:t>
            </a:r>
            <a:r>
              <a:rPr lang="en-US" dirty="0" smtClean="0"/>
              <a:t>hypothesis, and </a:t>
            </a:r>
            <a:r>
              <a:rPr lang="en-US" dirty="0"/>
              <a:t>why</a:t>
            </a:r>
            <a:r>
              <a:rPr lang="en-US" dirty="0" smtClean="0"/>
              <a:t>?</a:t>
            </a:r>
            <a:endParaRPr lang="en-US" dirty="0"/>
          </a:p>
          <a:p>
            <a:r>
              <a:rPr lang="en-US" dirty="0" smtClean="0"/>
              <a:t>Sometimes the authors make these easy, other times you have to infer.</a:t>
            </a:r>
          </a:p>
          <a:p>
            <a:r>
              <a:rPr lang="en-US" dirty="0" smtClean="0">
                <a:solidFill>
                  <a:schemeClr val="accent1"/>
                </a:solidFill>
              </a:rPr>
              <a:t>Being able to do this in your own work will make you a stronger researcher, communicator, and engineer.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426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Paper reviews cont.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Also fill in a quick survey about each paper:</a:t>
            </a:r>
          </a:p>
          <a:p>
            <a:pPr lvl="1"/>
            <a:r>
              <a:rPr lang="en-US" dirty="0"/>
              <a:t>Presentation (1-5):</a:t>
            </a:r>
          </a:p>
          <a:p>
            <a:pPr lvl="1"/>
            <a:r>
              <a:rPr lang="en-US" dirty="0"/>
              <a:t>Interest (1-5):</a:t>
            </a:r>
          </a:p>
          <a:p>
            <a:pPr lvl="1"/>
            <a:r>
              <a:rPr lang="en-US" dirty="0"/>
              <a:t>Impact (1-5):</a:t>
            </a:r>
          </a:p>
          <a:p>
            <a:pPr lvl="1"/>
            <a:r>
              <a:rPr lang="en-US" dirty="0"/>
              <a:t>Overall (1-5):</a:t>
            </a:r>
          </a:p>
          <a:p>
            <a:pPr lvl="1"/>
            <a:r>
              <a:rPr lang="en-US" dirty="0"/>
              <a:t>Confidence (1-5</a:t>
            </a:r>
            <a:r>
              <a:rPr lang="en-US" dirty="0" smtClean="0"/>
              <a:t>):</a:t>
            </a:r>
          </a:p>
          <a:p>
            <a:r>
              <a:rPr lang="en-US" dirty="0" smtClean="0"/>
              <a:t>We’ll see how each paper ranks at the end of the semester.</a:t>
            </a:r>
            <a:endParaRPr lang="en-US" dirty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747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In-class discussion lead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Each student must pick one class to be discussion lead.</a:t>
            </a:r>
          </a:p>
          <a:p>
            <a:r>
              <a:rPr lang="en-US" dirty="0" smtClean="0"/>
              <a:t>Leads must</a:t>
            </a:r>
          </a:p>
          <a:p>
            <a:pPr lvl="1"/>
            <a:r>
              <a:rPr lang="en-US" dirty="0" smtClean="0"/>
              <a:t>Introduce the papers.</a:t>
            </a:r>
          </a:p>
          <a:p>
            <a:pPr lvl="1"/>
            <a:r>
              <a:rPr lang="en-US" dirty="0" smtClean="0"/>
              <a:t>Discuss the paper review questions.</a:t>
            </a:r>
          </a:p>
          <a:p>
            <a:pPr lvl="1"/>
            <a:r>
              <a:rPr lang="en-US" dirty="0" smtClean="0"/>
              <a:t>Facilitate a discussion about the approach, merit, and impact of the papers.</a:t>
            </a:r>
          </a:p>
          <a:p>
            <a:r>
              <a:rPr lang="en-US" dirty="0" smtClean="0"/>
              <a:t>I’ll do the first couple to give one approach to being discussion lead.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547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Semester project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163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3</a:t>
            </a:fld>
            <a:endParaRPr lang="en-US"/>
          </a:p>
        </p:txBody>
      </p:sp>
      <p:pic>
        <p:nvPicPr>
          <p:cNvPr id="3074" name="Picture 2" descr="ttp://blogs.gartner.com/smarterwithgartner/files/2016/11/Hype-Cycle-for-the-Internet-of-Things-2016_Info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1"/>
            <a:ext cx="9144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4186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Breakdown</a:t>
            </a:r>
          </a:p>
          <a:p>
            <a:pPr lvl="1"/>
            <a:r>
              <a:rPr lang="en-US" dirty="0" smtClean="0"/>
              <a:t>34%: Final project report presentation.</a:t>
            </a:r>
          </a:p>
          <a:p>
            <a:pPr lvl="1"/>
            <a:r>
              <a:rPr lang="en-US" dirty="0" smtClean="0"/>
              <a:t>33%: In-class participation and discussion lead.</a:t>
            </a:r>
          </a:p>
          <a:p>
            <a:pPr lvl="1"/>
            <a:r>
              <a:rPr lang="en-US" dirty="0" smtClean="0"/>
              <a:t>33%: Reviews and peer edit of project reports.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022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Office hours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220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 weekends ago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994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week Monday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 reviews, but read the two papers that set an overview for the area.</a:t>
            </a:r>
          </a:p>
          <a:p>
            <a:r>
              <a:rPr lang="en-US" dirty="0" smtClean="0"/>
              <a:t>Sign-ups for discussion leads.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044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4</a:t>
            </a:fld>
            <a:endParaRPr lang="en-US"/>
          </a:p>
        </p:txBody>
      </p:sp>
      <p:sp>
        <p:nvSpPr>
          <p:cNvPr id="43" name="Rectangle 2"/>
          <p:cNvSpPr txBox="1">
            <a:spLocks noChangeArrowheads="1"/>
          </p:cNvSpPr>
          <p:nvPr/>
        </p:nvSpPr>
        <p:spPr>
          <a:xfrm>
            <a:off x="169863" y="76200"/>
            <a:ext cx="8880475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rgbClr val="2F468A"/>
                </a:solidFill>
                <a:latin typeface="Trebuchet MS" charset="0"/>
                <a:ea typeface="Trebuchet MS" charset="0"/>
                <a:cs typeface="Trebuchet MS" charset="0"/>
              </a:defRPr>
            </a:lvl1pPr>
          </a:lstStyle>
          <a:p>
            <a:r>
              <a:rPr lang="en-US" dirty="0" smtClean="0">
                <a:ea typeface="ＭＳ Ｐゴシック" pitchFamily="1" charset="-128"/>
                <a:cs typeface="ＭＳ Ｐゴシック" pitchFamily="1" charset="-128"/>
              </a:rPr>
              <a:t>Bell’</a:t>
            </a:r>
            <a:r>
              <a:rPr lang="en-US" altLang="ja-JP" dirty="0" smtClean="0">
                <a:ea typeface="ＭＳ Ｐゴシック" pitchFamily="1" charset="-128"/>
                <a:cs typeface="ＭＳ Ｐゴシック" pitchFamily="1" charset="-128"/>
              </a:rPr>
              <a:t>s Law of Computer Classes:</a:t>
            </a:r>
            <a:br>
              <a:rPr lang="en-US" altLang="ja-JP" dirty="0" smtClean="0">
                <a:ea typeface="ＭＳ Ｐゴシック" pitchFamily="1" charset="-128"/>
                <a:cs typeface="ＭＳ Ｐゴシック" pitchFamily="1" charset="-128"/>
              </a:rPr>
            </a:br>
            <a:r>
              <a:rPr lang="en-US" altLang="ja-JP" dirty="0" smtClean="0">
                <a:ea typeface="ＭＳ Ｐゴシック" pitchFamily="1" charset="-128"/>
                <a:cs typeface="ＭＳ Ｐゴシック" pitchFamily="1" charset="-128"/>
              </a:rPr>
              <a:t>A new computer class emerges roughly every decade </a:t>
            </a:r>
            <a:endParaRPr lang="en-US" dirty="0" smtClean="0">
              <a:ea typeface="ＭＳ Ｐゴシック" pitchFamily="1" charset="-128"/>
              <a:cs typeface="ＭＳ Ｐゴシック" pitchFamily="1" charset="-128"/>
            </a:endParaRPr>
          </a:p>
        </p:txBody>
      </p:sp>
      <p:pic>
        <p:nvPicPr>
          <p:cNvPr id="44" name="Picture 1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300" y="802104"/>
            <a:ext cx="8715375" cy="50954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6" name="Picture 2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3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56582" y="2699335"/>
            <a:ext cx="1447800" cy="1241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7" name="Picture 2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3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28433" y="2529992"/>
            <a:ext cx="838200" cy="774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48" name="Straight Connector 47"/>
          <p:cNvCxnSpPr/>
          <p:nvPr>
            <p:custDataLst>
              <p:tags r:id="rId4"/>
            </p:custDataLst>
          </p:nvPr>
        </p:nvCxnSpPr>
        <p:spPr bwMode="auto">
          <a:xfrm flipV="1">
            <a:off x="2063759" y="1449388"/>
            <a:ext cx="457200" cy="152400"/>
          </a:xfrm>
          <a:prstGeom prst="line">
            <a:avLst/>
          </a:prstGeom>
          <a:ln w="47625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>
            <p:custDataLst>
              <p:tags r:id="rId5"/>
            </p:custDataLst>
          </p:nvPr>
        </p:nvCxnSpPr>
        <p:spPr bwMode="auto">
          <a:xfrm rot="5400000" flipH="1" flipV="1">
            <a:off x="2272758" y="2577515"/>
            <a:ext cx="762000" cy="152400"/>
          </a:xfrm>
          <a:prstGeom prst="line">
            <a:avLst/>
          </a:prstGeom>
          <a:ln w="47625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>
            <p:custDataLst>
              <p:tags r:id="rId6"/>
            </p:custDataLst>
          </p:nvPr>
        </p:nvCxnSpPr>
        <p:spPr bwMode="auto">
          <a:xfrm flipV="1">
            <a:off x="3636964" y="2071687"/>
            <a:ext cx="1535111" cy="543409"/>
          </a:xfrm>
          <a:prstGeom prst="line">
            <a:avLst/>
          </a:prstGeom>
          <a:ln w="47625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>
            <p:custDataLst>
              <p:tags r:id="rId7"/>
            </p:custDataLst>
          </p:nvPr>
        </p:nvCxnSpPr>
        <p:spPr bwMode="auto">
          <a:xfrm rot="5400000" flipH="1" flipV="1">
            <a:off x="3953946" y="3400478"/>
            <a:ext cx="457200" cy="228600"/>
          </a:xfrm>
          <a:prstGeom prst="line">
            <a:avLst/>
          </a:prstGeom>
          <a:ln w="47625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>
            <p:custDataLst>
              <p:tags r:id="rId8"/>
            </p:custDataLst>
          </p:nvPr>
        </p:nvCxnSpPr>
        <p:spPr bwMode="auto">
          <a:xfrm rot="5400000" flipH="1" flipV="1">
            <a:off x="5585244" y="4344492"/>
            <a:ext cx="228600" cy="228600"/>
          </a:xfrm>
          <a:prstGeom prst="line">
            <a:avLst/>
          </a:prstGeom>
          <a:ln w="47625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>
            <p:custDataLst>
              <p:tags r:id="rId9"/>
            </p:custDataLst>
          </p:nvPr>
        </p:nvSpPr>
        <p:spPr bwMode="auto">
          <a:xfrm>
            <a:off x="3505200" y="1096963"/>
            <a:ext cx="1981200" cy="3270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0" fontAlgn="ctr" hangingPunct="0">
              <a:lnSpc>
                <a:spcPct val="80000"/>
              </a:lnSpc>
              <a:spcBef>
                <a:spcPct val="50000"/>
              </a:spcBef>
              <a:buClr>
                <a:srgbClr val="FFFFFF"/>
              </a:buClr>
              <a:buSzPct val="125000"/>
              <a:buFont typeface="Wingdings" pitchFamily="2" charset="2"/>
              <a:buNone/>
              <a:defRPr/>
            </a:pPr>
            <a:r>
              <a:rPr lang="en-US" sz="1800" b="1" dirty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Mainframe</a:t>
            </a:r>
          </a:p>
        </p:txBody>
      </p:sp>
      <p:sp>
        <p:nvSpPr>
          <p:cNvPr id="54" name="TextBox 53"/>
          <p:cNvSpPr txBox="1"/>
          <p:nvPr>
            <p:custDataLst>
              <p:tags r:id="rId10"/>
            </p:custDataLst>
          </p:nvPr>
        </p:nvSpPr>
        <p:spPr bwMode="auto">
          <a:xfrm>
            <a:off x="1717641" y="3916364"/>
            <a:ext cx="1600200" cy="5349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0" fontAlgn="ctr" hangingPunct="0">
              <a:lnSpc>
                <a:spcPct val="80000"/>
              </a:lnSpc>
              <a:spcBef>
                <a:spcPct val="50000"/>
              </a:spcBef>
              <a:buClr>
                <a:srgbClr val="FFFFFF"/>
              </a:buClr>
              <a:buSzPct val="125000"/>
              <a:buFont typeface="Wingdings" pitchFamily="2" charset="2"/>
              <a:buNone/>
              <a:defRPr/>
            </a:pPr>
            <a:r>
              <a:rPr lang="en-US" sz="1800" b="1" dirty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Mini Computer</a:t>
            </a:r>
          </a:p>
        </p:txBody>
      </p:sp>
      <p:sp>
        <p:nvSpPr>
          <p:cNvPr id="55" name="TextBox 54"/>
          <p:cNvSpPr txBox="1"/>
          <p:nvPr>
            <p:custDataLst>
              <p:tags r:id="rId11"/>
            </p:custDataLst>
          </p:nvPr>
        </p:nvSpPr>
        <p:spPr bwMode="auto">
          <a:xfrm>
            <a:off x="2775787" y="4473771"/>
            <a:ext cx="1600200" cy="5492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0" fontAlgn="ctr" hangingPunct="0">
              <a:lnSpc>
                <a:spcPct val="80000"/>
              </a:lnSpc>
              <a:spcBef>
                <a:spcPct val="50000"/>
              </a:spcBef>
              <a:buClr>
                <a:srgbClr val="FFFFFF"/>
              </a:buClr>
              <a:buSzPct val="125000"/>
              <a:buFont typeface="Wingdings" pitchFamily="2" charset="2"/>
              <a:buNone/>
              <a:defRPr/>
            </a:pPr>
            <a:r>
              <a:rPr lang="en-US" sz="1800" b="1" dirty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Personal Computer</a:t>
            </a:r>
          </a:p>
        </p:txBody>
      </p:sp>
      <p:sp>
        <p:nvSpPr>
          <p:cNvPr id="56" name="TextBox 55"/>
          <p:cNvSpPr txBox="1"/>
          <p:nvPr>
            <p:custDataLst>
              <p:tags r:id="rId12"/>
            </p:custDataLst>
          </p:nvPr>
        </p:nvSpPr>
        <p:spPr bwMode="auto">
          <a:xfrm>
            <a:off x="4168329" y="2567091"/>
            <a:ext cx="1600200" cy="3270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0" fontAlgn="ctr" hangingPunct="0">
              <a:lnSpc>
                <a:spcPct val="80000"/>
              </a:lnSpc>
              <a:spcBef>
                <a:spcPct val="50000"/>
              </a:spcBef>
              <a:buClr>
                <a:srgbClr val="FFFFFF"/>
              </a:buClr>
              <a:buSzPct val="125000"/>
              <a:buFont typeface="Wingdings" pitchFamily="2" charset="2"/>
              <a:buNone/>
              <a:defRPr/>
            </a:pPr>
            <a:r>
              <a:rPr lang="en-US" sz="1800" b="1" dirty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Workstation</a:t>
            </a:r>
          </a:p>
        </p:txBody>
      </p:sp>
      <p:sp>
        <p:nvSpPr>
          <p:cNvPr id="57" name="TextBox 56"/>
          <p:cNvSpPr txBox="1"/>
          <p:nvPr>
            <p:custDataLst>
              <p:tags r:id="rId13"/>
            </p:custDataLst>
          </p:nvPr>
        </p:nvSpPr>
        <p:spPr bwMode="auto">
          <a:xfrm>
            <a:off x="5013744" y="4761904"/>
            <a:ext cx="1600200" cy="3270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0" fontAlgn="ctr" hangingPunct="0">
              <a:lnSpc>
                <a:spcPct val="80000"/>
              </a:lnSpc>
              <a:spcBef>
                <a:spcPct val="50000"/>
              </a:spcBef>
              <a:buClr>
                <a:srgbClr val="FFFFFF"/>
              </a:buClr>
              <a:buSzPct val="125000"/>
              <a:buFont typeface="Wingdings" pitchFamily="2" charset="2"/>
              <a:buNone/>
              <a:defRPr/>
            </a:pPr>
            <a:r>
              <a:rPr lang="en-US" sz="1800" b="1" dirty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Smartphone</a:t>
            </a:r>
          </a:p>
        </p:txBody>
      </p:sp>
      <p:cxnSp>
        <p:nvCxnSpPr>
          <p:cNvPr id="58" name="Straight Connector 57"/>
          <p:cNvCxnSpPr/>
          <p:nvPr>
            <p:custDataLst>
              <p:tags r:id="rId14"/>
            </p:custDataLst>
          </p:nvPr>
        </p:nvCxnSpPr>
        <p:spPr bwMode="auto">
          <a:xfrm flipV="1">
            <a:off x="6822045" y="4000021"/>
            <a:ext cx="838200" cy="685800"/>
          </a:xfrm>
          <a:prstGeom prst="line">
            <a:avLst/>
          </a:prstGeom>
          <a:ln w="47625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>
            <p:custDataLst>
              <p:tags r:id="rId15"/>
            </p:custDataLst>
          </p:nvPr>
        </p:nvSpPr>
        <p:spPr bwMode="auto">
          <a:xfrm>
            <a:off x="7271846" y="3090879"/>
            <a:ext cx="1600200" cy="54451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0" fontAlgn="ctr" hangingPunct="0">
              <a:lnSpc>
                <a:spcPct val="80000"/>
              </a:lnSpc>
              <a:spcBef>
                <a:spcPct val="50000"/>
              </a:spcBef>
              <a:buClr>
                <a:srgbClr val="FFFFFF"/>
              </a:buClr>
              <a:buSzPct val="125000"/>
              <a:buFont typeface="Wingdings" pitchFamily="2" charset="2"/>
              <a:buNone/>
              <a:defRPr/>
            </a:pPr>
            <a:r>
              <a:rPr lang="en-US" sz="1800" b="1" dirty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Smart Sensors</a:t>
            </a:r>
          </a:p>
        </p:txBody>
      </p:sp>
      <p:sp>
        <p:nvSpPr>
          <p:cNvPr id="60" name="TextBox 59"/>
          <p:cNvSpPr txBox="1"/>
          <p:nvPr>
            <p:custDataLst>
              <p:tags r:id="rId16"/>
            </p:custDataLst>
          </p:nvPr>
        </p:nvSpPr>
        <p:spPr bwMode="auto">
          <a:xfrm>
            <a:off x="3581400" y="1325563"/>
            <a:ext cx="1905000" cy="2762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0" fontAlgn="ctr" hangingPunct="0">
              <a:lnSpc>
                <a:spcPct val="80000"/>
              </a:lnSpc>
              <a:spcBef>
                <a:spcPct val="50000"/>
              </a:spcBef>
              <a:buClr>
                <a:srgbClr val="FFFFFF"/>
              </a:buClr>
              <a:buSzPct val="125000"/>
              <a:buFont typeface="Wingdings" pitchFamily="2" charset="2"/>
              <a:buNone/>
              <a:defRPr/>
            </a:pPr>
            <a:r>
              <a:rPr lang="en-US" sz="1400" b="1" dirty="0">
                <a:solidFill>
                  <a:srgbClr val="00B050"/>
                </a:solidFill>
                <a:latin typeface="Arial" charset="0"/>
                <a:ea typeface="+mn-ea"/>
                <a:cs typeface="+mn-cs"/>
              </a:rPr>
              <a:t>1 per Enterprise</a:t>
            </a:r>
          </a:p>
        </p:txBody>
      </p:sp>
      <p:sp>
        <p:nvSpPr>
          <p:cNvPr id="61" name="TextBox 60"/>
          <p:cNvSpPr txBox="1"/>
          <p:nvPr>
            <p:custDataLst>
              <p:tags r:id="rId17"/>
            </p:custDataLst>
          </p:nvPr>
        </p:nvSpPr>
        <p:spPr bwMode="auto">
          <a:xfrm>
            <a:off x="1500584" y="4366009"/>
            <a:ext cx="1905000" cy="2762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0" fontAlgn="ctr" hangingPunct="0">
              <a:lnSpc>
                <a:spcPct val="80000"/>
              </a:lnSpc>
              <a:spcBef>
                <a:spcPct val="50000"/>
              </a:spcBef>
              <a:buClr>
                <a:srgbClr val="FFFFFF"/>
              </a:buClr>
              <a:buSzPct val="125000"/>
              <a:buFont typeface="Wingdings" pitchFamily="2" charset="2"/>
              <a:buNone/>
              <a:defRPr/>
            </a:pPr>
            <a:r>
              <a:rPr lang="en-US" sz="1400" b="1" dirty="0">
                <a:solidFill>
                  <a:srgbClr val="00B050"/>
                </a:solidFill>
                <a:latin typeface="Arial" charset="0"/>
                <a:ea typeface="+mn-ea"/>
                <a:cs typeface="+mn-cs"/>
              </a:rPr>
              <a:t>1 per Company</a:t>
            </a:r>
          </a:p>
        </p:txBody>
      </p:sp>
      <p:sp>
        <p:nvSpPr>
          <p:cNvPr id="62" name="TextBox 61"/>
          <p:cNvSpPr txBox="1"/>
          <p:nvPr>
            <p:custDataLst>
              <p:tags r:id="rId18"/>
            </p:custDataLst>
          </p:nvPr>
        </p:nvSpPr>
        <p:spPr bwMode="auto">
          <a:xfrm>
            <a:off x="6019800" y="3525097"/>
            <a:ext cx="1524000" cy="43656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0" fontAlgn="ctr" hangingPunct="0">
              <a:lnSpc>
                <a:spcPct val="80000"/>
              </a:lnSpc>
              <a:spcBef>
                <a:spcPct val="50000"/>
              </a:spcBef>
              <a:buClr>
                <a:srgbClr val="FFFFFF"/>
              </a:buClr>
              <a:buSzPct val="125000"/>
              <a:buFont typeface="Wingdings" pitchFamily="2" charset="2"/>
              <a:buNone/>
              <a:defRPr/>
            </a:pPr>
            <a:r>
              <a:rPr lang="en-US" sz="1400" b="1" dirty="0">
                <a:solidFill>
                  <a:srgbClr val="00B050"/>
                </a:solidFill>
                <a:latin typeface="Arial" charset="0"/>
                <a:ea typeface="+mn-ea"/>
                <a:cs typeface="+mn-cs"/>
              </a:rPr>
              <a:t>1 per Professional</a:t>
            </a:r>
          </a:p>
        </p:txBody>
      </p:sp>
      <p:sp>
        <p:nvSpPr>
          <p:cNvPr id="63" name="TextBox 62"/>
          <p:cNvSpPr txBox="1"/>
          <p:nvPr>
            <p:custDataLst>
              <p:tags r:id="rId19"/>
            </p:custDataLst>
          </p:nvPr>
        </p:nvSpPr>
        <p:spPr bwMode="auto">
          <a:xfrm>
            <a:off x="4785144" y="4533304"/>
            <a:ext cx="1905000" cy="2762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0" fontAlgn="ctr" hangingPunct="0">
              <a:lnSpc>
                <a:spcPct val="80000"/>
              </a:lnSpc>
              <a:spcBef>
                <a:spcPct val="50000"/>
              </a:spcBef>
              <a:buClr>
                <a:srgbClr val="FFFFFF"/>
              </a:buClr>
              <a:buSzPct val="125000"/>
              <a:buFont typeface="Wingdings" pitchFamily="2" charset="2"/>
              <a:buNone/>
              <a:defRPr/>
            </a:pPr>
            <a:r>
              <a:rPr lang="en-US" sz="1400" b="1" dirty="0">
                <a:solidFill>
                  <a:srgbClr val="00B050"/>
                </a:solidFill>
                <a:latin typeface="Arial" charset="0"/>
                <a:ea typeface="+mn-ea"/>
                <a:cs typeface="+mn-cs"/>
              </a:rPr>
              <a:t>1 per person</a:t>
            </a:r>
          </a:p>
        </p:txBody>
      </p:sp>
      <p:sp>
        <p:nvSpPr>
          <p:cNvPr id="65" name="TextBox 64"/>
          <p:cNvSpPr txBox="1"/>
          <p:nvPr>
            <p:custDataLst>
              <p:tags r:id="rId20"/>
            </p:custDataLst>
          </p:nvPr>
        </p:nvSpPr>
        <p:spPr bwMode="auto">
          <a:xfrm>
            <a:off x="3631096" y="4545808"/>
            <a:ext cx="1905000" cy="26511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0" fontAlgn="ctr" hangingPunct="0">
              <a:lnSpc>
                <a:spcPct val="80000"/>
              </a:lnSpc>
              <a:spcBef>
                <a:spcPct val="50000"/>
              </a:spcBef>
              <a:buClr>
                <a:srgbClr val="FFFFFF"/>
              </a:buClr>
              <a:buSzPct val="125000"/>
              <a:buFont typeface="Wingdings" pitchFamily="2" charset="2"/>
              <a:buNone/>
              <a:defRPr/>
            </a:pPr>
            <a:r>
              <a:rPr lang="en-US" sz="1400" b="1" dirty="0">
                <a:solidFill>
                  <a:srgbClr val="00B050"/>
                </a:solidFill>
                <a:latin typeface="Arial" charset="0"/>
                <a:ea typeface="+mn-ea"/>
                <a:cs typeface="+mn-cs"/>
              </a:rPr>
              <a:t>1 per Family</a:t>
            </a:r>
          </a:p>
        </p:txBody>
      </p:sp>
      <p:sp>
        <p:nvSpPr>
          <p:cNvPr id="66" name="TextBox 65"/>
          <p:cNvSpPr txBox="1"/>
          <p:nvPr>
            <p:custDataLst>
              <p:tags r:id="rId21"/>
            </p:custDataLst>
          </p:nvPr>
        </p:nvSpPr>
        <p:spPr bwMode="auto">
          <a:xfrm>
            <a:off x="4168329" y="2779230"/>
            <a:ext cx="1524000" cy="2762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0" fontAlgn="ctr" hangingPunct="0">
              <a:lnSpc>
                <a:spcPct val="80000"/>
              </a:lnSpc>
              <a:spcBef>
                <a:spcPct val="50000"/>
              </a:spcBef>
              <a:buClr>
                <a:srgbClr val="FFFFFF"/>
              </a:buClr>
              <a:buSzPct val="125000"/>
              <a:buFont typeface="Wingdings" pitchFamily="2" charset="2"/>
              <a:buNone/>
              <a:defRPr/>
            </a:pPr>
            <a:r>
              <a:rPr lang="en-US" sz="1400" b="1" dirty="0">
                <a:solidFill>
                  <a:srgbClr val="00B050"/>
                </a:solidFill>
                <a:latin typeface="Arial" charset="0"/>
                <a:ea typeface="+mn-ea"/>
                <a:cs typeface="+mn-cs"/>
              </a:rPr>
              <a:t>1 per Engineer</a:t>
            </a:r>
          </a:p>
        </p:txBody>
      </p:sp>
      <p:sp>
        <p:nvSpPr>
          <p:cNvPr id="67" name="TextBox 66"/>
          <p:cNvSpPr txBox="1"/>
          <p:nvPr>
            <p:custDataLst>
              <p:tags r:id="rId22"/>
            </p:custDataLst>
          </p:nvPr>
        </p:nvSpPr>
        <p:spPr bwMode="auto">
          <a:xfrm>
            <a:off x="6019800" y="3286178"/>
            <a:ext cx="1600200" cy="3270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0" fontAlgn="ctr" hangingPunct="0">
              <a:lnSpc>
                <a:spcPct val="80000"/>
              </a:lnSpc>
              <a:spcBef>
                <a:spcPct val="50000"/>
              </a:spcBef>
              <a:buClr>
                <a:srgbClr val="FFFFFF"/>
              </a:buClr>
              <a:buSzPct val="125000"/>
              <a:buFont typeface="Wingdings" pitchFamily="2" charset="2"/>
              <a:buNone/>
              <a:defRPr/>
            </a:pPr>
            <a:r>
              <a:rPr lang="en-US" sz="1800" b="1" dirty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Laptop</a:t>
            </a:r>
          </a:p>
        </p:txBody>
      </p:sp>
      <p:pic>
        <p:nvPicPr>
          <p:cNvPr id="70" name="Picture 6"/>
          <p:cNvPicPr>
            <a:picLocks noChangeAspect="1" noChangeArrowheads="1"/>
          </p:cNvPicPr>
          <p:nvPr>
            <p:custDataLst>
              <p:tags r:id="rId23"/>
            </p:custDataLst>
          </p:nvPr>
        </p:nvPicPr>
        <p:blipFill>
          <a:blip r:embed="rId37"/>
          <a:srcRect/>
          <a:stretch>
            <a:fillRect/>
          </a:stretch>
        </p:blipFill>
        <p:spPr bwMode="auto">
          <a:xfrm>
            <a:off x="5287168" y="1423987"/>
            <a:ext cx="627063" cy="1173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" name="Picture 9"/>
          <p:cNvPicPr>
            <a:picLocks noChangeAspect="1" noChangeArrowheads="1"/>
          </p:cNvPicPr>
          <p:nvPr>
            <p:custDataLst>
              <p:tags r:id="rId24"/>
            </p:custDataLst>
          </p:nvPr>
        </p:nvPicPr>
        <p:blipFill>
          <a:blip r:embed="rId38"/>
          <a:srcRect/>
          <a:stretch>
            <a:fillRect/>
          </a:stretch>
        </p:blipFill>
        <p:spPr bwMode="auto">
          <a:xfrm>
            <a:off x="3400942" y="3798818"/>
            <a:ext cx="1063625" cy="71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2" name="Picture 2"/>
          <p:cNvPicPr>
            <a:picLocks noChangeAspect="1" noChangeArrowheads="1"/>
          </p:cNvPicPr>
          <p:nvPr>
            <p:custDataLst>
              <p:tags r:id="rId25"/>
            </p:custDataLst>
          </p:nvPr>
        </p:nvPicPr>
        <p:blipFill>
          <a:blip r:embed="rId3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09022" y="1008515"/>
            <a:ext cx="937135" cy="7079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3" name="Picture 4"/>
          <p:cNvPicPr>
            <a:picLocks noChangeAspect="1" noChangeArrowheads="1"/>
          </p:cNvPicPr>
          <p:nvPr>
            <p:custDataLst>
              <p:tags r:id="rId26"/>
            </p:custDataLst>
          </p:nvPr>
        </p:nvPicPr>
        <p:blipFill>
          <a:blip r:embed="rId4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48957" y="3580343"/>
            <a:ext cx="1503362" cy="1017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4" name="Picture 11"/>
          <p:cNvPicPr>
            <a:picLocks noChangeAspect="1" noChangeArrowheads="1"/>
          </p:cNvPicPr>
          <p:nvPr>
            <p:custDataLst>
              <p:tags r:id="rId27"/>
            </p:custDataLst>
          </p:nvPr>
        </p:nvPicPr>
        <p:blipFill>
          <a:blip r:embed="rId4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91470" y="4146552"/>
            <a:ext cx="452438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5" name="TextBox 74"/>
          <p:cNvSpPr txBox="1"/>
          <p:nvPr>
            <p:custDataLst>
              <p:tags r:id="rId28"/>
            </p:custDataLst>
          </p:nvPr>
        </p:nvSpPr>
        <p:spPr bwMode="auto">
          <a:xfrm>
            <a:off x="7328319" y="4605569"/>
            <a:ext cx="1524000" cy="4476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0" fontAlgn="ctr" hangingPunct="0">
              <a:lnSpc>
                <a:spcPct val="80000"/>
              </a:lnSpc>
              <a:spcBef>
                <a:spcPct val="50000"/>
              </a:spcBef>
              <a:buClr>
                <a:srgbClr val="FFFFFF"/>
              </a:buClr>
              <a:buSzPct val="125000"/>
              <a:buFont typeface="Wingdings" pitchFamily="2" charset="2"/>
              <a:buNone/>
              <a:defRPr/>
            </a:pPr>
            <a:r>
              <a:rPr lang="en-US" sz="1400" b="1" dirty="0">
                <a:solidFill>
                  <a:srgbClr val="00B050"/>
                </a:solidFill>
                <a:latin typeface="Arial" charset="0"/>
                <a:ea typeface="+mn-ea"/>
                <a:cs typeface="+mn-cs"/>
              </a:rPr>
              <a:t>100 – 1000’s per person</a:t>
            </a:r>
          </a:p>
        </p:txBody>
      </p:sp>
      <p:sp>
        <p:nvSpPr>
          <p:cNvPr id="76" name="Rectangle 50"/>
          <p:cNvSpPr>
            <a:spLocks noChangeArrowheads="1"/>
          </p:cNvSpPr>
          <p:nvPr/>
        </p:nvSpPr>
        <p:spPr bwMode="auto">
          <a:xfrm>
            <a:off x="856565" y="1198562"/>
            <a:ext cx="667435" cy="3921127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eaLnBrk="0" hangingPunct="0"/>
            <a:endParaRPr lang="en-US"/>
          </a:p>
        </p:txBody>
      </p:sp>
      <p:grpSp>
        <p:nvGrpSpPr>
          <p:cNvPr id="81" name="Group 80"/>
          <p:cNvGrpSpPr/>
          <p:nvPr/>
        </p:nvGrpSpPr>
        <p:grpSpPr>
          <a:xfrm>
            <a:off x="392596" y="1423987"/>
            <a:ext cx="914400" cy="3246058"/>
            <a:chOff x="228600" y="2545142"/>
            <a:chExt cx="914400" cy="3246058"/>
          </a:xfrm>
        </p:grpSpPr>
        <p:sp>
          <p:nvSpPr>
            <p:cNvPr id="77" name="Right Arrow 76"/>
            <p:cNvSpPr/>
            <p:nvPr>
              <p:custDataLst>
                <p:tags r:id="rId31"/>
              </p:custDataLst>
            </p:nvPr>
          </p:nvSpPr>
          <p:spPr bwMode="auto">
            <a:xfrm rot="5400000">
              <a:off x="-914400" y="3733800"/>
              <a:ext cx="3200400" cy="914400"/>
            </a:xfrm>
            <a:prstGeom prst="rightArrow">
              <a:avLst/>
            </a:prstGeom>
            <a:solidFill>
              <a:srgbClr val="FFCC00"/>
            </a:solidFill>
            <a:ln w="381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80167" tIns="40084" rIns="80167" bIns="40084" anchor="ctr">
              <a:prstTxWarp prst="textNoShape">
                <a:avLst/>
              </a:prstTxWarp>
            </a:bodyPr>
            <a:lstStyle/>
            <a:p>
              <a:pPr algn="ctr" defTabSz="801688" eaLnBrk="0" fontAlgn="ctr" hangingPunct="0">
                <a:lnSpc>
                  <a:spcPct val="80000"/>
                </a:lnSpc>
                <a:spcBef>
                  <a:spcPct val="50000"/>
                </a:spcBef>
                <a:buClr>
                  <a:srgbClr val="FFFFFF"/>
                </a:buClr>
                <a:buSzPct val="125000"/>
                <a:buFont typeface="Wingdings" pitchFamily="2" charset="2"/>
                <a:buNone/>
                <a:defRPr/>
              </a:pPr>
              <a:endParaRPr lang="en-US" sz="1800" dirty="0">
                <a:solidFill>
                  <a:srgbClr val="1D315B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78" name="TextBox 77"/>
            <p:cNvSpPr txBox="1"/>
            <p:nvPr>
              <p:custDataLst>
                <p:tags r:id="rId32"/>
              </p:custDataLst>
            </p:nvPr>
          </p:nvSpPr>
          <p:spPr bwMode="auto">
            <a:xfrm rot="16200000">
              <a:off x="-858729" y="3926267"/>
              <a:ext cx="3086100" cy="323850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eaLnBrk="0" fontAlgn="ctr" hangingPunct="0">
                <a:lnSpc>
                  <a:spcPct val="80000"/>
                </a:lnSpc>
                <a:spcBef>
                  <a:spcPct val="50000"/>
                </a:spcBef>
                <a:buClr>
                  <a:srgbClr val="FFFFFF"/>
                </a:buClr>
                <a:buSzPct val="125000"/>
                <a:buFont typeface="Wingdings" pitchFamily="2" charset="2"/>
                <a:buNone/>
                <a:defRPr/>
              </a:pPr>
              <a:r>
                <a:rPr lang="en-US" sz="1800" b="1" dirty="0">
                  <a:latin typeface="Arial" charset="0"/>
                  <a:ea typeface="+mn-ea"/>
                  <a:cs typeface="+mn-cs"/>
                </a:rPr>
                <a:t>log (people per computer)</a:t>
              </a:r>
            </a:p>
          </p:txBody>
        </p:sp>
      </p:grpSp>
      <p:sp>
        <p:nvSpPr>
          <p:cNvPr id="79" name="Rectangle 78"/>
          <p:cNvSpPr/>
          <p:nvPr/>
        </p:nvSpPr>
        <p:spPr>
          <a:xfrm>
            <a:off x="6100072" y="898411"/>
            <a:ext cx="2936352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>
              <a:defRPr/>
            </a:pPr>
            <a:r>
              <a:rPr lang="ja-JP" altLang="en-US" sz="1400" i="1" dirty="0">
                <a:solidFill>
                  <a:srgbClr val="CC0000"/>
                </a:solidFill>
                <a:latin typeface="+mn-lt"/>
              </a:rPr>
              <a:t>“</a:t>
            </a:r>
            <a:r>
              <a:rPr lang="en-US" altLang="ja-JP" sz="1400" i="1" dirty="0">
                <a:solidFill>
                  <a:srgbClr val="CC0000"/>
                </a:solidFill>
                <a:latin typeface="+mn-lt"/>
              </a:rPr>
              <a:t>Roughly every decade a new, lower priced computer class forms based on a new programming platform, network, and interface resulting in new usage and the establishment of a new industry.</a:t>
            </a:r>
            <a:r>
              <a:rPr lang="ja-JP" altLang="en-US" sz="1400" i="1" dirty="0">
                <a:solidFill>
                  <a:srgbClr val="CC0000"/>
                </a:solidFill>
                <a:latin typeface="+mn-lt"/>
              </a:rPr>
              <a:t>”</a:t>
            </a:r>
            <a:endParaRPr lang="en-US" sz="1400" i="1" dirty="0">
              <a:solidFill>
                <a:srgbClr val="CC0000"/>
              </a:solidFill>
              <a:latin typeface="+mn-lt"/>
            </a:endParaRPr>
          </a:p>
        </p:txBody>
      </p:sp>
      <p:sp>
        <p:nvSpPr>
          <p:cNvPr id="80" name="TextBox 79"/>
          <p:cNvSpPr txBox="1"/>
          <p:nvPr>
            <p:custDataLst>
              <p:tags r:id="rId29"/>
            </p:custDataLst>
          </p:nvPr>
        </p:nvSpPr>
        <p:spPr>
          <a:xfrm>
            <a:off x="6967046" y="2169701"/>
            <a:ext cx="2209800" cy="447815"/>
          </a:xfrm>
          <a:prstGeom prst="rect">
            <a:avLst/>
          </a:prstGeom>
          <a:noFill/>
        </p:spPr>
        <p:txBody>
          <a:bodyPr>
            <a:prstTxWarp prst="textNoShape">
              <a:avLst/>
            </a:prstTxWarp>
            <a:spAutoFit/>
          </a:bodyPr>
          <a:lstStyle/>
          <a:p>
            <a:pPr algn="ctr" eaLnBrk="0" fontAlgn="ctr" hangingPunct="0">
              <a:lnSpc>
                <a:spcPct val="80000"/>
              </a:lnSpc>
              <a:spcBef>
                <a:spcPct val="50000"/>
              </a:spcBef>
              <a:buClr>
                <a:srgbClr val="FFFFFF"/>
              </a:buClr>
              <a:buSzPct val="125000"/>
              <a:buFont typeface="Wingdings" pitchFamily="1" charset="2"/>
              <a:buNone/>
            </a:pPr>
            <a:r>
              <a:rPr lang="en-US" sz="1400" b="1" dirty="0">
                <a:solidFill>
                  <a:srgbClr val="1D315B"/>
                </a:solidFill>
                <a:latin typeface="Arial" pitchFamily="1" charset="0"/>
              </a:rPr>
              <a:t>[Bell et al. </a:t>
            </a:r>
            <a:r>
              <a:rPr lang="en-US" sz="1400" b="1" i="1" dirty="0">
                <a:solidFill>
                  <a:srgbClr val="1D315B"/>
                </a:solidFill>
                <a:latin typeface="Arial" pitchFamily="1" charset="0"/>
              </a:rPr>
              <a:t>Computer, </a:t>
            </a:r>
            <a:r>
              <a:rPr lang="en-US" sz="1400" b="1" i="1" dirty="0" smtClean="0">
                <a:solidFill>
                  <a:srgbClr val="1D315B"/>
                </a:solidFill>
                <a:latin typeface="Arial" pitchFamily="1" charset="0"/>
              </a:rPr>
              <a:t>1972</a:t>
            </a:r>
            <a:r>
              <a:rPr lang="en-US" sz="1400" b="1" dirty="0" smtClean="0">
                <a:solidFill>
                  <a:srgbClr val="1D315B"/>
                </a:solidFill>
                <a:latin typeface="Arial" pitchFamily="1" charset="0"/>
              </a:rPr>
              <a:t>, </a:t>
            </a:r>
            <a:r>
              <a:rPr lang="en-US" sz="1400" b="1" dirty="0">
                <a:solidFill>
                  <a:srgbClr val="1D315B"/>
                </a:solidFill>
                <a:latin typeface="Arial" pitchFamily="1" charset="0"/>
              </a:rPr>
              <a:t>ACM, 2008]</a:t>
            </a:r>
          </a:p>
        </p:txBody>
      </p:sp>
      <p:cxnSp>
        <p:nvCxnSpPr>
          <p:cNvPr id="84" name="Straight Connector 83"/>
          <p:cNvCxnSpPr/>
          <p:nvPr>
            <p:custDataLst>
              <p:tags r:id="rId30"/>
            </p:custDataLst>
          </p:nvPr>
        </p:nvCxnSpPr>
        <p:spPr bwMode="auto">
          <a:xfrm flipV="1">
            <a:off x="5246689" y="3180625"/>
            <a:ext cx="1154111" cy="475269"/>
          </a:xfrm>
          <a:prstGeom prst="line">
            <a:avLst/>
          </a:prstGeom>
          <a:ln w="47625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00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makes this an exciting research area?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3600" dirty="0" smtClean="0"/>
              <a:t>The applications.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406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6</a:t>
            </a:fld>
            <a:endParaRPr lang="en-US"/>
          </a:p>
        </p:txBody>
      </p:sp>
      <p:pic>
        <p:nvPicPr>
          <p:cNvPr id="4098" name="Picture 2" descr="ttps://pbs.twimg.com/media/CsMPbN7UkAA7x5I.jpg:large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49891"/>
            <a:ext cx="9204554" cy="5625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8247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7</a:t>
            </a:fld>
            <a:endParaRPr lang="en-US"/>
          </a:p>
        </p:txBody>
      </p:sp>
      <p:pic>
        <p:nvPicPr>
          <p:cNvPr id="5122" name="Picture 2" descr="ttp://www.libelium.com/wp-content/themes/libelium/images/content/applications/libelium_smart_world_info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2110" y="0"/>
            <a:ext cx="7973568" cy="5675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022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makes this an exciting research area?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3600" dirty="0" smtClean="0"/>
              <a:t>The applications.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3600" dirty="0" smtClean="0"/>
              <a:t>The scale.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145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95539"/>
            <a:ext cx="9144000" cy="523040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61365" y="2384854"/>
            <a:ext cx="913673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mtClean="0"/>
              <a:t>Cisco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970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l3uVkrLww8tKgVXDOlXMQ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0KLyP37gUDgGcMvFp2z2J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5t4QDUHPzLA3fhGy1juqTl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5dOpQnlTJg0VhGHb9qrkR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elpRj7lZs0vqART1gYbED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fRy0FQHjPF4iHShFrliT6B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rSqa4wvlBZNvNaDQOk65u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X34nqQCaOraRtcnf77ty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WC2WtT3cz3ckdBtBrpiKy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0ChXlFYwEvWEh7sltnI7CS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7E8YLLvG4fg7V0LZ8e4FUy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lEFAUR6l4QJrO49QEgnwd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9brzufu3WYzos2hKeJ1GD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Nv8aLkRFW7zhMizHtM5zZ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O5Bsc4gEZpq8I9TxTUVJs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BwbMAbwEwdluogz3Avpxg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SX7m7Peelplp66PrJs80u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kUi0BsXw4z21bx77tqd2f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54bggne8A9Qh8veiJUsgCC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8Yate8LXogjTjsgD0lI6X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0ChXlFYwEvWEh7sltnI7CS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9zsUw6ZvbGoADlfgY5prpu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Zp5LFzdwhCokWHfl8F3GQ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sQIERWikjOq1h20WuBThg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jLg3rXyo06am4hmVxUpWc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DFZc5OQ3cVQ4XfPRdak5h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99jAiDkCqXkRi8WeXVoZN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7Shzl8JJ9GuEfZXToknGGC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sQIERWikjOq1h20WuBThg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c29ZkzA0j6vkPJDtRMQlb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wWdhj0K6qUDmebitac8ej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ZirjA8yyaf0mT1cm2KVjj"/>
</p:tagLst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15792</TotalTime>
  <Words>994</Words>
  <Application>Microsoft Macintosh PowerPoint</Application>
  <PresentationFormat>On-screen Show (16:10)</PresentationFormat>
  <Paragraphs>243</Paragraphs>
  <Slides>33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1" baseType="lpstr">
      <vt:lpstr>Calibri</vt:lpstr>
      <vt:lpstr>ＭＳ Ｐゴシック</vt:lpstr>
      <vt:lpstr>游ゴシック</vt:lpstr>
      <vt:lpstr>Arial</vt:lpstr>
      <vt:lpstr>Helvetica</vt:lpstr>
      <vt:lpstr>Trebuchet MS</vt:lpstr>
      <vt:lpstr>Wingdings</vt:lpstr>
      <vt:lpstr>Office Theme</vt:lpstr>
      <vt:lpstr>CS6501/ECE6501 IoT Sensors and Systems</vt:lpstr>
      <vt:lpstr>PowerPoint Presentation</vt:lpstr>
      <vt:lpstr>PowerPoint Presentation</vt:lpstr>
      <vt:lpstr>PowerPoint Presentation</vt:lpstr>
      <vt:lpstr>What makes this an exciting research area?</vt:lpstr>
      <vt:lpstr>PowerPoint Presentation</vt:lpstr>
      <vt:lpstr>PowerPoint Presentation</vt:lpstr>
      <vt:lpstr>What makes this an exciting research area?</vt:lpstr>
      <vt:lpstr>PowerPoint Presentation</vt:lpstr>
      <vt:lpstr>PowerPoint Presentation</vt:lpstr>
      <vt:lpstr>PowerPoint Presentation</vt:lpstr>
      <vt:lpstr>What makes this an exciting research area?</vt:lpstr>
      <vt:lpstr>Layers of the IoT Stack</vt:lpstr>
      <vt:lpstr>This Course</vt:lpstr>
      <vt:lpstr>A little about me</vt:lpstr>
      <vt:lpstr>Overview</vt:lpstr>
      <vt:lpstr>Main topics</vt:lpstr>
      <vt:lpstr>Applications</vt:lpstr>
      <vt:lpstr>Application driven research</vt:lpstr>
      <vt:lpstr>Hardware platforms, energy, and sensing</vt:lpstr>
      <vt:lpstr>Networking and Communication</vt:lpstr>
      <vt:lpstr>Operating Systems and Security</vt:lpstr>
      <vt:lpstr>Overview</vt:lpstr>
      <vt:lpstr>This is a research seminar</vt:lpstr>
      <vt:lpstr>Scientific Method</vt:lpstr>
      <vt:lpstr>Paper reviews</vt:lpstr>
      <vt:lpstr>Paper reviews cont.</vt:lpstr>
      <vt:lpstr>In-class discussion lead</vt:lpstr>
      <vt:lpstr>Semester project</vt:lpstr>
      <vt:lpstr>Grading</vt:lpstr>
      <vt:lpstr>Office hours</vt:lpstr>
      <vt:lpstr>Two weekends ago…</vt:lpstr>
      <vt:lpstr>Next week Monday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Kai-Wei Chang</dc:creator>
  <cp:lastModifiedBy>Microsoft account</cp:lastModifiedBy>
  <cp:revision>135</cp:revision>
  <dcterms:created xsi:type="dcterms:W3CDTF">2015-09-15T19:03:29Z</dcterms:created>
  <dcterms:modified xsi:type="dcterms:W3CDTF">2017-08-21T21:09:16Z</dcterms:modified>
</cp:coreProperties>
</file>